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 id="2147484743" r:id="rId3"/>
  </p:sldMasterIdLst>
  <p:notesMasterIdLst>
    <p:notesMasterId r:id="rId32"/>
  </p:notesMasterIdLst>
  <p:handoutMasterIdLst>
    <p:handoutMasterId r:id="rId33"/>
  </p:handoutMasterIdLst>
  <p:sldIdLst>
    <p:sldId id="1719" r:id="rId4"/>
    <p:sldId id="3128" r:id="rId5"/>
    <p:sldId id="3218" r:id="rId6"/>
    <p:sldId id="3221" r:id="rId7"/>
    <p:sldId id="3223" r:id="rId8"/>
    <p:sldId id="3222" r:id="rId9"/>
    <p:sldId id="3134" r:id="rId10"/>
    <p:sldId id="3210" r:id="rId11"/>
    <p:sldId id="3207" r:id="rId12"/>
    <p:sldId id="3209" r:id="rId13"/>
    <p:sldId id="3233" r:id="rId14"/>
    <p:sldId id="3208" r:id="rId15"/>
    <p:sldId id="3219" r:id="rId16"/>
    <p:sldId id="3220" r:id="rId17"/>
    <p:sldId id="3224" r:id="rId18"/>
    <p:sldId id="1896" r:id="rId19"/>
    <p:sldId id="3136" r:id="rId20"/>
    <p:sldId id="3142" r:id="rId21"/>
    <p:sldId id="3137" r:id="rId22"/>
    <p:sldId id="3227" r:id="rId23"/>
    <p:sldId id="3234" r:id="rId24"/>
    <p:sldId id="3228" r:id="rId25"/>
    <p:sldId id="3229" r:id="rId26"/>
    <p:sldId id="3230" r:id="rId27"/>
    <p:sldId id="3231" r:id="rId28"/>
    <p:sldId id="3232" r:id="rId29"/>
    <p:sldId id="689" r:id="rId30"/>
    <p:sldId id="1884" r:id="rId3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rainer Presentation Brief" id="{E9D1FD4D-DAAF-4829-BBBC-AD8AC9ACFE8A}">
          <p14:sldIdLst/>
        </p14:section>
        <p14:section name="Module Content" id="{A073DAE3-B461-442F-A3D3-6642BD875E45}">
          <p14:sldIdLst>
            <p14:sldId id="1719"/>
            <p14:sldId id="3128"/>
            <p14:sldId id="3218"/>
            <p14:sldId id="3221"/>
            <p14:sldId id="3223"/>
            <p14:sldId id="3222"/>
            <p14:sldId id="3134"/>
            <p14:sldId id="3210"/>
            <p14:sldId id="3207"/>
            <p14:sldId id="3209"/>
            <p14:sldId id="3233"/>
            <p14:sldId id="3208"/>
            <p14:sldId id="3219"/>
            <p14:sldId id="3220"/>
          </p14:sldIdLst>
        </p14:section>
        <p14:section name="Lab Content" id="{DED81072-52AB-4250-8920-201B3C5D2D2E}">
          <p14:sldIdLst>
            <p14:sldId id="3224"/>
            <p14:sldId id="1896"/>
            <p14:sldId id="3136"/>
            <p14:sldId id="3142"/>
            <p14:sldId id="3137"/>
            <p14:sldId id="3227"/>
            <p14:sldId id="3234"/>
            <p14:sldId id="3228"/>
            <p14:sldId id="3229"/>
            <p14:sldId id="3230"/>
            <p14:sldId id="3231"/>
            <p14:sldId id="3232"/>
          </p14:sldIdLst>
        </p14:section>
        <p14:section name="Module Closedown" id="{BB4A27EB-B3C3-4E4C-B5FE-2131BA0AA278}">
          <p14:sldIdLst>
            <p14:sldId id="689"/>
            <p14:sldId id="18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CBD6EF"/>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1" autoAdjust="0"/>
    <p:restoredTop sz="93176" autoAdjust="0"/>
  </p:normalViewPr>
  <p:slideViewPr>
    <p:cSldViewPr snapToGrid="0">
      <p:cViewPr varScale="1">
        <p:scale>
          <a:sx n="84" d="100"/>
          <a:sy n="84" d="100"/>
        </p:scale>
        <p:origin x="902" y="80"/>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12/14/2020 8:56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12/14/2020 7:56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03130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808300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4F37E44-B575-4C5B-A1EA-5FE00F5BFD9A}"/>
              </a:ext>
            </a:extLst>
          </p:cNvPr>
          <p:cNvSpPr>
            <a:spLocks noGrp="1"/>
          </p:cNvSpPr>
          <p:nvPr>
            <p:ph type="body" idx="1"/>
          </p:nvPr>
        </p:nvSpPr>
        <p:spPr/>
        <p:txBody>
          <a:bodyPr/>
          <a:lstStyle/>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In this architecture, there are two data sources that generate data streams in real time.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The first stream contains </a:t>
            </a:r>
            <a:r>
              <a:rPr lang="en-US" sz="882" b="0" i="0" u="sng" strike="noStrike" kern="1200" baseline="0" dirty="0">
                <a:solidFill>
                  <a:schemeClr val="tx1"/>
                </a:solidFill>
                <a:latin typeface="Segoe UI Light" pitchFamily="34" charset="0"/>
                <a:ea typeface="+mn-ea"/>
                <a:cs typeface="+mn-cs"/>
              </a:rPr>
              <a:t>ride information</a:t>
            </a:r>
            <a:r>
              <a:rPr lang="en-US" sz="882" b="0" i="0" u="none" strike="noStrike" kern="1200" baseline="0" dirty="0">
                <a:solidFill>
                  <a:schemeClr val="tx1"/>
                </a:solidFill>
                <a:latin typeface="Segoe UI Light" pitchFamily="34" charset="0"/>
                <a:ea typeface="+mn-ea"/>
                <a:cs typeface="+mn-cs"/>
              </a:rPr>
              <a:t>, and the second contains fare information. This is generated in real time by an application within the taxi cab.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Azure Event Hubs is a Big Data streaming platform and event ingestion service, capable of receiving and processing millions of events per second. it is one of three supported data sources for Azure Stream Analytics. The others being IoT Hub and Azure Blob Store.</a:t>
            </a:r>
          </a:p>
          <a:p>
            <a:pPr marL="171450" indent="-171450">
              <a:buFont typeface="Arial" panose="020B0604020202020204" pitchFamily="34" charset="0"/>
              <a:buChar char="•"/>
            </a:pPr>
            <a:endParaRPr lang="en-US" sz="882" b="0" i="0" u="none" strike="noStrike" kern="1200" baseline="0" dirty="0">
              <a:solidFill>
                <a:schemeClr val="tx1"/>
              </a:solidFill>
              <a:latin typeface="Segoe UI Light" pitchFamily="34" charset="0"/>
              <a:ea typeface="+mn-ea"/>
              <a:cs typeface="+mn-cs"/>
            </a:endParaRPr>
          </a:p>
          <a:p>
            <a:pPr marL="0" indent="0">
              <a:buFont typeface="Arial" panose="020B0604020202020204" pitchFamily="34" charset="0"/>
              <a:buNone/>
            </a:pPr>
            <a:r>
              <a:rPr lang="en-US" sz="882" b="1" i="0" u="none" strike="noStrike" kern="1200" baseline="0" dirty="0">
                <a:solidFill>
                  <a:schemeClr val="tx1"/>
                </a:solidFill>
                <a:latin typeface="Segoe UI Light" pitchFamily="34" charset="0"/>
                <a:ea typeface="+mn-ea"/>
                <a:cs typeface="+mn-cs"/>
              </a:rPr>
              <a:t>Analysis and Visualization </a:t>
            </a:r>
            <a:endParaRPr lang="en-US" sz="882" b="0" i="0" u="none" strike="noStrike" kern="1200" baseline="0" dirty="0">
              <a:solidFill>
                <a:schemeClr val="tx1"/>
              </a:solidFill>
              <a:latin typeface="Segoe UI Light" pitchFamily="34" charset="0"/>
              <a:ea typeface="+mn-ea"/>
              <a:cs typeface="+mn-cs"/>
            </a:endParaRP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A Stream Analytics job is created that contains the Event Hubs as input streams, with a query that performs stream processing of the two event hubs to correlate the records in the two data streams.</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An output is defined to Cosmos DB that stores the correlated results written as JSON documents to a Cosmos DB document database.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Power BI then uses Cosmos DB as a source for a dashboard of the correlated records.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You could also have Power BI point directly from Stream Analytics; however, this data would not be persisted in a data store </a:t>
            </a:r>
          </a:p>
          <a:p>
            <a:pPr marL="171450" indent="-171450">
              <a:buFont typeface="Arial" panose="020B0604020202020204" pitchFamily="34" charset="0"/>
              <a:buChar char="•"/>
            </a:pPr>
            <a:endParaRPr lang="en-US" sz="882" b="0" i="0" u="none" strike="noStrike" kern="1200" baseline="0" dirty="0">
              <a:solidFill>
                <a:schemeClr val="tx1"/>
              </a:solidFill>
              <a:latin typeface="Segoe UI Light" pitchFamily="34" charset="0"/>
              <a:ea typeface="+mn-ea"/>
              <a:cs typeface="+mn-cs"/>
            </a:endParaRP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0A7CF4D-C29A-4535-8BAB-DFEFA503DD99}"/>
              </a:ext>
            </a:extLst>
          </p:cNvPr>
          <p:cNvSpPr>
            <a:spLocks noGrp="1"/>
          </p:cNvSpPr>
          <p:nvPr>
            <p:ph type="body" idx="1"/>
          </p:nvPr>
        </p:nvSpPr>
        <p:spPr/>
        <p:txBody>
          <a:bodyPr/>
          <a:lstStyle/>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In this example, the pipeline ingests data from two sources, correlates records in the two streams, and performs a join on the related data streams.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The results are stored for further analysis that go </a:t>
            </a:r>
            <a:r>
              <a:rPr lang="en-US" sz="882" b="0" i="0" u="sng" strike="noStrike" kern="1200" baseline="0" dirty="0">
                <a:solidFill>
                  <a:schemeClr val="tx1"/>
                </a:solidFill>
                <a:latin typeface="Segoe UI Light" pitchFamily="34" charset="0"/>
                <a:ea typeface="+mn-ea"/>
                <a:cs typeface="+mn-cs"/>
              </a:rPr>
              <a:t>beyond the capabilities of Stream Analytics </a:t>
            </a:r>
            <a:r>
              <a:rPr lang="en-US" sz="882" b="0" i="0" u="none" strike="noStrike" kern="1200" baseline="0" dirty="0">
                <a:solidFill>
                  <a:schemeClr val="tx1"/>
                </a:solidFill>
                <a:latin typeface="Segoe UI Light" pitchFamily="34" charset="0"/>
                <a:ea typeface="+mn-ea"/>
                <a:cs typeface="+mn-cs"/>
              </a:rPr>
              <a:t>and enables </a:t>
            </a:r>
            <a:r>
              <a:rPr lang="en-US" sz="882" b="0" i="0" u="sng" strike="noStrike" kern="1200" baseline="0" dirty="0">
                <a:solidFill>
                  <a:schemeClr val="tx1"/>
                </a:solidFill>
                <a:latin typeface="Segoe UI Light" pitchFamily="34" charset="0"/>
                <a:ea typeface="+mn-ea"/>
                <a:cs typeface="+mn-cs"/>
              </a:rPr>
              <a:t>Data Science experiments</a:t>
            </a:r>
            <a:r>
              <a:rPr lang="en-US" sz="882" b="0" i="0" u="none" strike="noStrike" kern="1200" baseline="0" dirty="0">
                <a:solidFill>
                  <a:schemeClr val="tx1"/>
                </a:solidFill>
                <a:latin typeface="Segoe UI Light" pitchFamily="34" charset="0"/>
                <a:ea typeface="+mn-ea"/>
                <a:cs typeface="+mn-cs"/>
              </a:rPr>
              <a:t> to be performed on the data using Azure Databricks. </a:t>
            </a:r>
          </a:p>
          <a:p>
            <a:pPr marL="171450" indent="-171450">
              <a:buFont typeface="Arial" panose="020B0604020202020204" pitchFamily="34" charset="0"/>
              <a:buChar char="•"/>
            </a:pPr>
            <a:endParaRPr lang="en-US" sz="882" b="0" i="0" u="none" strike="noStrike" kern="1200" baseline="0" dirty="0">
              <a:solidFill>
                <a:schemeClr val="tx1"/>
              </a:solidFill>
              <a:latin typeface="Segoe UI Light" pitchFamily="34" charset="0"/>
              <a:ea typeface="+mn-ea"/>
              <a:cs typeface="+mn-cs"/>
            </a:endParaRPr>
          </a:p>
          <a:p>
            <a:pPr marL="0" indent="0">
              <a:buFont typeface="Arial" panose="020B0604020202020204" pitchFamily="34" charset="0"/>
              <a:buNone/>
            </a:pPr>
            <a:r>
              <a:rPr lang="en-US" sz="882" b="1" i="0" u="none" strike="noStrike" kern="1200" baseline="0" dirty="0">
                <a:solidFill>
                  <a:schemeClr val="tx1"/>
                </a:solidFill>
                <a:latin typeface="Segoe UI Light" pitchFamily="34" charset="0"/>
                <a:ea typeface="+mn-ea"/>
                <a:cs typeface="+mn-cs"/>
              </a:rPr>
              <a:t>Ingestion and Data Storage </a:t>
            </a:r>
            <a:endParaRPr lang="en-US" sz="882" b="0" i="0" u="none" strike="noStrike" kern="1200" baseline="0" dirty="0">
              <a:solidFill>
                <a:schemeClr val="tx1"/>
              </a:solidFill>
              <a:latin typeface="Segoe UI Light" pitchFamily="34" charset="0"/>
              <a:ea typeface="+mn-ea"/>
              <a:cs typeface="+mn-cs"/>
            </a:endParaRP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Each data source sends a stream of data to an associated Azure Event Hub.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It is then connected to Azure Databricks, which outputs its analyzed data into an Azure Cosmos DB using the Cassandra API.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The </a:t>
            </a:r>
            <a:r>
              <a:rPr lang="en-US" sz="882" b="0" i="0" u="sng" strike="noStrike" kern="1200" baseline="0" dirty="0">
                <a:solidFill>
                  <a:schemeClr val="tx1"/>
                </a:solidFill>
                <a:latin typeface="Segoe UI Light" pitchFamily="34" charset="0"/>
                <a:ea typeface="+mn-ea"/>
                <a:cs typeface="+mn-cs"/>
              </a:rPr>
              <a:t>Cassandra API </a:t>
            </a:r>
            <a:r>
              <a:rPr lang="en-US" sz="882" b="0" i="0" u="none" strike="noStrike" kern="1200" baseline="0" dirty="0">
                <a:solidFill>
                  <a:schemeClr val="tx1"/>
                </a:solidFill>
                <a:latin typeface="Segoe UI Light" pitchFamily="34" charset="0"/>
                <a:ea typeface="+mn-ea"/>
                <a:cs typeface="+mn-cs"/>
              </a:rPr>
              <a:t>is used because it supports </a:t>
            </a:r>
            <a:r>
              <a:rPr lang="en-US" sz="882" b="0" i="0" u="sng" strike="noStrike" kern="1200" baseline="0" dirty="0">
                <a:solidFill>
                  <a:schemeClr val="tx1"/>
                </a:solidFill>
                <a:latin typeface="Segoe UI Light" pitchFamily="34" charset="0"/>
                <a:ea typeface="+mn-ea"/>
                <a:cs typeface="+mn-cs"/>
              </a:rPr>
              <a:t>time series data modeling </a:t>
            </a:r>
            <a:r>
              <a:rPr lang="en-US" sz="882" b="0" i="0" u="none" strike="noStrike" kern="1200" baseline="0" dirty="0">
                <a:solidFill>
                  <a:schemeClr val="tx1"/>
                </a:solidFill>
                <a:latin typeface="Segoe UI Light" pitchFamily="34" charset="0"/>
                <a:ea typeface="+mn-ea"/>
                <a:cs typeface="+mn-cs"/>
              </a:rPr>
              <a:t>which can be used in the analysis of the trip and fare data </a:t>
            </a:r>
          </a:p>
          <a:p>
            <a:endParaRPr lang="en-US" sz="882" b="1" i="0" u="none" strike="noStrike" kern="1200" baseline="0" dirty="0">
              <a:solidFill>
                <a:schemeClr val="tx1"/>
              </a:solidFill>
              <a:latin typeface="Segoe UI Light" pitchFamily="34" charset="0"/>
              <a:ea typeface="+mn-ea"/>
              <a:cs typeface="+mn-cs"/>
            </a:endParaRPr>
          </a:p>
          <a:p>
            <a:r>
              <a:rPr lang="en-US" sz="882" b="1" i="0" u="none" strike="noStrike" kern="1200" baseline="0" dirty="0">
                <a:solidFill>
                  <a:schemeClr val="tx1"/>
                </a:solidFill>
                <a:latin typeface="Segoe UI Light" pitchFamily="34" charset="0"/>
                <a:ea typeface="+mn-ea"/>
                <a:cs typeface="+mn-cs"/>
              </a:rPr>
              <a:t>Analysis and Visualization </a:t>
            </a:r>
            <a:endParaRPr lang="en-US" sz="882" b="0" i="0" u="none" strike="noStrike" kern="1200" baseline="0" dirty="0">
              <a:solidFill>
                <a:schemeClr val="tx1"/>
              </a:solidFill>
              <a:latin typeface="Segoe UI Light" pitchFamily="34" charset="0"/>
              <a:ea typeface="+mn-ea"/>
              <a:cs typeface="+mn-cs"/>
            </a:endParaRPr>
          </a:p>
          <a:p>
            <a:r>
              <a:rPr lang="en-US" sz="882" b="0" i="0" u="none" strike="noStrike" kern="1200" baseline="0" dirty="0">
                <a:solidFill>
                  <a:schemeClr val="tx1"/>
                </a:solidFill>
                <a:latin typeface="Segoe UI Light" pitchFamily="34" charset="0"/>
                <a:ea typeface="+mn-ea"/>
                <a:cs typeface="+mn-cs"/>
              </a:rPr>
              <a:t>The analysis of the streaming data is performed with Azure Databricks, used to correlate the taxi ride and fare data, and also to enrich the correlated data with neighborhood data stored in the Databricks file system. </a:t>
            </a:r>
          </a:p>
          <a:p>
            <a:endParaRPr lang="en-US" sz="882" b="0" i="0" u="none" strike="noStrike" kern="1200" baseline="0" dirty="0">
              <a:solidFill>
                <a:schemeClr val="tx1"/>
              </a:solidFill>
              <a:latin typeface="Segoe UI Light" pitchFamily="34" charset="0"/>
              <a:ea typeface="+mn-ea"/>
              <a:cs typeface="+mn-cs"/>
            </a:endParaRPr>
          </a:p>
          <a:p>
            <a:r>
              <a:rPr lang="en-US" sz="882" b="1" i="0" u="none" strike="noStrike" kern="1200" baseline="0" dirty="0">
                <a:solidFill>
                  <a:schemeClr val="tx1"/>
                </a:solidFill>
                <a:latin typeface="Segoe UI Light" pitchFamily="34" charset="0"/>
                <a:ea typeface="+mn-ea"/>
                <a:cs typeface="+mn-cs"/>
              </a:rPr>
              <a:t>Additional technologies </a:t>
            </a:r>
            <a:endParaRPr lang="en-US" sz="882" b="0" i="0" u="none" strike="noStrike" kern="1200" baseline="0" dirty="0">
              <a:solidFill>
                <a:schemeClr val="tx1"/>
              </a:solidFill>
              <a:latin typeface="Segoe UI Light" pitchFamily="34" charset="0"/>
              <a:ea typeface="+mn-ea"/>
              <a:cs typeface="+mn-cs"/>
            </a:endParaRPr>
          </a:p>
          <a:p>
            <a:r>
              <a:rPr lang="en-US" sz="882" b="0" i="0" u="none" strike="noStrike" kern="1200" baseline="0" dirty="0">
                <a:solidFill>
                  <a:schemeClr val="tx1"/>
                </a:solidFill>
                <a:latin typeface="Segoe UI Light" pitchFamily="34" charset="0"/>
                <a:ea typeface="+mn-ea"/>
                <a:cs typeface="+mn-cs"/>
              </a:rPr>
              <a:t>Application log data collected by Azure Monitor is stored in a Log Analytics workspace </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971144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947F2D2-49BE-46C4-8B07-9D5D8DA38AC5}"/>
              </a:ext>
            </a:extLst>
          </p:cNvPr>
          <p:cNvSpPr>
            <a:spLocks noGrp="1"/>
          </p:cNvSpPr>
          <p:nvPr>
            <p:ph type="body" idx="1"/>
          </p:nvPr>
        </p:nvSpPr>
        <p:spPr/>
        <p:txBody>
          <a:bodyPr/>
          <a:lstStyle/>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The are two types of devices. IoT devices and IoT edge devices.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Typically, IoT devices are constantly connected to the cloud which provides the capability to perform data processing and analysis in Azure.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Edge IoT devices contain some processing and analysis logic within the IoT edge device so that there is no dependency on a constant connection to the cloud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For example, a ship travelling through an ocean where there is no connectivity. </a:t>
            </a:r>
          </a:p>
          <a:p>
            <a:pPr marL="171450" indent="-171450">
              <a:buFont typeface="Arial" panose="020B0604020202020204" pitchFamily="34" charset="0"/>
              <a:buChar char="•"/>
            </a:pPr>
            <a:endParaRPr lang="en-US" sz="882" b="0" i="0" u="none" strike="noStrike" kern="1200" baseline="0" dirty="0">
              <a:solidFill>
                <a:schemeClr val="tx1"/>
              </a:solidFill>
              <a:latin typeface="Segoe UI Light" pitchFamily="34" charset="0"/>
              <a:ea typeface="+mn-ea"/>
              <a:cs typeface="+mn-cs"/>
            </a:endParaRPr>
          </a:p>
          <a:p>
            <a:r>
              <a:rPr lang="en-US" sz="882" b="1" i="0" u="none" strike="noStrike" kern="1200" baseline="0" dirty="0">
                <a:solidFill>
                  <a:schemeClr val="tx1"/>
                </a:solidFill>
                <a:latin typeface="Segoe UI Light" pitchFamily="34" charset="0"/>
                <a:ea typeface="+mn-ea"/>
                <a:cs typeface="+mn-cs"/>
              </a:rPr>
              <a:t>Ingestion and Data Storage </a:t>
            </a:r>
            <a:endParaRPr lang="en-US" sz="882" b="0" i="0" u="none" strike="noStrike" kern="1200" baseline="0" dirty="0">
              <a:solidFill>
                <a:schemeClr val="tx1"/>
              </a:solidFill>
              <a:latin typeface="Segoe UI Light" pitchFamily="34" charset="0"/>
              <a:ea typeface="+mn-ea"/>
              <a:cs typeface="+mn-cs"/>
            </a:endParaRP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A cloud gateway provides a cloud hub for devices to connect securely to the cloud and send data.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It also provides device management, capabilities, including command and control of devices. </a:t>
            </a:r>
          </a:p>
          <a:p>
            <a:pPr marL="171450" indent="-171450">
              <a:buFont typeface="Arial" panose="020B0604020202020204" pitchFamily="34" charset="0"/>
              <a:buChar char="•"/>
            </a:pPr>
            <a:r>
              <a:rPr lang="en-US" sz="882" b="0" i="0" u="sng" strike="noStrike" kern="1200" baseline="0" dirty="0">
                <a:solidFill>
                  <a:schemeClr val="tx1"/>
                </a:solidFill>
                <a:latin typeface="Segoe UI Light" pitchFamily="34" charset="0"/>
                <a:ea typeface="+mn-ea"/>
                <a:cs typeface="+mn-cs"/>
              </a:rPr>
              <a:t>The hot path analyzes data in near-real-time, as it arrives</a:t>
            </a:r>
            <a:r>
              <a:rPr lang="en-US" sz="882" b="0" i="0" u="none" strike="noStrike" kern="1200" baseline="0" dirty="0">
                <a:solidFill>
                  <a:schemeClr val="tx1"/>
                </a:solidFill>
                <a:latin typeface="Segoe UI Light" pitchFamily="34" charset="0"/>
                <a:ea typeface="+mn-ea"/>
                <a:cs typeface="+mn-cs"/>
              </a:rPr>
              <a:t>. In the hot path, </a:t>
            </a:r>
            <a:r>
              <a:rPr lang="en-US" sz="882" b="0" i="0" u="sng" strike="noStrike" kern="1200" baseline="0" dirty="0">
                <a:solidFill>
                  <a:schemeClr val="tx1"/>
                </a:solidFill>
                <a:latin typeface="Segoe UI Light" pitchFamily="34" charset="0"/>
                <a:ea typeface="+mn-ea"/>
                <a:cs typeface="+mn-cs"/>
              </a:rPr>
              <a:t>telemetry</a:t>
            </a:r>
            <a:r>
              <a:rPr lang="en-US" sz="882" b="0" i="0" u="none" strike="noStrike" kern="1200" baseline="0" dirty="0">
                <a:solidFill>
                  <a:schemeClr val="tx1"/>
                </a:solidFill>
                <a:latin typeface="Segoe UI Light" pitchFamily="34" charset="0"/>
                <a:ea typeface="+mn-ea"/>
                <a:cs typeface="+mn-cs"/>
              </a:rPr>
              <a:t> must be processed with very low latency. The hot path is typically implemented using a stream processing engine.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The output may trigger an alert or be written to a structured format that can be queried using analytical tools.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The data storage for this data is typically place in a data store that is highly responsive and available. This makes Azure Cosmos DB a great choice to store hot path data</a:t>
            </a:r>
          </a:p>
          <a:p>
            <a:pPr marL="171450" indent="-171450">
              <a:buFont typeface="Arial" panose="020B0604020202020204" pitchFamily="34" charset="0"/>
              <a:buChar char="•"/>
            </a:pPr>
            <a:r>
              <a:rPr lang="en-US" sz="882" b="0" i="0" u="sng" strike="noStrike" kern="1200" baseline="0" dirty="0">
                <a:solidFill>
                  <a:schemeClr val="tx1"/>
                </a:solidFill>
                <a:latin typeface="Segoe UI Light" pitchFamily="34" charset="0"/>
                <a:ea typeface="+mn-ea"/>
                <a:cs typeface="+mn-cs"/>
              </a:rPr>
              <a:t>In the cold path</a:t>
            </a:r>
            <a:r>
              <a:rPr lang="en-US" sz="882" b="0" i="0" u="none" strike="noStrike" kern="1200" baseline="0" dirty="0">
                <a:solidFill>
                  <a:schemeClr val="tx1"/>
                </a:solidFill>
                <a:latin typeface="Segoe UI Light" pitchFamily="34" charset="0"/>
                <a:ea typeface="+mn-ea"/>
                <a:cs typeface="+mn-cs"/>
              </a:rPr>
              <a:t>, raw telemetry is captured and then fed into a </a:t>
            </a:r>
            <a:r>
              <a:rPr lang="en-US" sz="882" b="0" i="0" u="sng" strike="noStrike" kern="1200" baseline="0" dirty="0">
                <a:solidFill>
                  <a:schemeClr val="tx1"/>
                </a:solidFill>
                <a:latin typeface="Segoe UI Light" pitchFamily="34" charset="0"/>
                <a:ea typeface="+mn-ea"/>
                <a:cs typeface="+mn-cs"/>
              </a:rPr>
              <a:t>batch process</a:t>
            </a:r>
            <a:r>
              <a:rPr lang="en-US" sz="882" b="0" i="0" u="none" strike="noStrike" kern="1200" baseline="0" dirty="0">
                <a:solidFill>
                  <a:schemeClr val="tx1"/>
                </a:solidFill>
                <a:latin typeface="Segoe UI Light" pitchFamily="34" charset="0"/>
                <a:ea typeface="+mn-ea"/>
                <a:cs typeface="+mn-cs"/>
              </a:rPr>
              <a:t>. The data storage for this data is typically place in a data </a:t>
            </a:r>
            <a:r>
              <a:rPr lang="en-US" sz="882" b="0" i="0" u="sng" strike="noStrike" kern="1200" baseline="0" dirty="0">
                <a:solidFill>
                  <a:schemeClr val="tx1"/>
                </a:solidFill>
                <a:latin typeface="Segoe UI Light" pitchFamily="34" charset="0"/>
                <a:ea typeface="+mn-ea"/>
                <a:cs typeface="+mn-cs"/>
              </a:rPr>
              <a:t>store that does not need to be queried directly</a:t>
            </a:r>
            <a:r>
              <a:rPr lang="en-US" sz="882" b="0" i="0" u="none" strike="noStrike" kern="1200" baseline="0" dirty="0">
                <a:solidFill>
                  <a:schemeClr val="tx1"/>
                </a:solidFill>
                <a:latin typeface="Segoe UI Light" pitchFamily="34" charset="0"/>
                <a:ea typeface="+mn-ea"/>
                <a:cs typeface="+mn-cs"/>
              </a:rPr>
              <a:t>, and does not need to be responsive in real-time. Azure Blob or Data Lake Store Gen II are useful data store in this scenario. </a:t>
            </a:r>
          </a:p>
          <a:p>
            <a:pPr marL="171450" indent="-171450">
              <a:buFont typeface="Arial" panose="020B0604020202020204" pitchFamily="34" charset="0"/>
              <a:buChar char="•"/>
            </a:pPr>
            <a:endParaRPr lang="en-US" sz="882" b="0" i="0" u="none" strike="noStrike" kern="1200" baseline="0" dirty="0">
              <a:solidFill>
                <a:schemeClr val="tx1"/>
              </a:solidFill>
              <a:latin typeface="Segoe UI Light" pitchFamily="34" charset="0"/>
              <a:ea typeface="+mn-ea"/>
              <a:cs typeface="+mn-cs"/>
            </a:endParaRPr>
          </a:p>
          <a:p>
            <a:pPr marL="171450" indent="-171450">
              <a:buFont typeface="Arial" panose="020B0604020202020204" pitchFamily="34" charset="0"/>
              <a:buChar char="•"/>
            </a:pPr>
            <a:endParaRPr lang="en-US" sz="882" b="0" i="0" u="none" strike="noStrike" kern="1200" baseline="0" dirty="0">
              <a:solidFill>
                <a:schemeClr val="tx1"/>
              </a:solidFill>
              <a:latin typeface="Segoe UI Light" pitchFamily="34" charset="0"/>
              <a:ea typeface="+mn-ea"/>
              <a:cs typeface="+mn-cs"/>
            </a:endParaRPr>
          </a:p>
          <a:p>
            <a:pPr marL="0" indent="0">
              <a:buFont typeface="Arial" panose="020B0604020202020204" pitchFamily="34" charset="0"/>
              <a:buNone/>
            </a:pPr>
            <a:r>
              <a:rPr lang="en-US" sz="882" b="1" i="0" u="none" strike="noStrike" kern="1200" baseline="0" dirty="0">
                <a:solidFill>
                  <a:schemeClr val="tx1"/>
                </a:solidFill>
                <a:latin typeface="Segoe UI Light" pitchFamily="34" charset="0"/>
                <a:ea typeface="+mn-ea"/>
                <a:cs typeface="+mn-cs"/>
              </a:rPr>
              <a:t>Analysis and Visualization </a:t>
            </a:r>
            <a:endParaRPr lang="en-US" sz="882" b="0" i="0" u="none" strike="noStrike" kern="1200" baseline="0" dirty="0">
              <a:solidFill>
                <a:schemeClr val="tx1"/>
              </a:solidFill>
              <a:latin typeface="Segoe UI Light" pitchFamily="34" charset="0"/>
              <a:ea typeface="+mn-ea"/>
              <a:cs typeface="+mn-cs"/>
            </a:endParaRP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Stream </a:t>
            </a:r>
            <a:r>
              <a:rPr lang="en-US" sz="882" b="0" i="0" u="sng" strike="noStrike" kern="1200" baseline="0" dirty="0">
                <a:solidFill>
                  <a:schemeClr val="tx1"/>
                </a:solidFill>
                <a:latin typeface="Segoe UI Light" pitchFamily="34" charset="0"/>
                <a:ea typeface="+mn-ea"/>
                <a:cs typeface="+mn-cs"/>
              </a:rPr>
              <a:t>Analytics job </a:t>
            </a:r>
            <a:r>
              <a:rPr lang="en-US" sz="882" b="0" i="0" u="none" strike="noStrike" kern="1200" baseline="0" dirty="0">
                <a:solidFill>
                  <a:schemeClr val="tx1"/>
                </a:solidFill>
                <a:latin typeface="Segoe UI Light" pitchFamily="34" charset="0"/>
                <a:ea typeface="+mn-ea"/>
                <a:cs typeface="+mn-cs"/>
              </a:rPr>
              <a:t>is created that contains the </a:t>
            </a:r>
            <a:r>
              <a:rPr lang="en-US" sz="882" b="0" i="0" u="sng" strike="noStrike" kern="1200" baseline="0" dirty="0">
                <a:solidFill>
                  <a:schemeClr val="tx1"/>
                </a:solidFill>
                <a:latin typeface="Segoe UI Light" pitchFamily="34" charset="0"/>
                <a:ea typeface="+mn-ea"/>
                <a:cs typeface="+mn-cs"/>
              </a:rPr>
              <a:t>IoT Hubs as input streams</a:t>
            </a:r>
            <a:r>
              <a:rPr lang="en-US" sz="882" b="0" i="0" u="none" strike="noStrike" kern="1200" baseline="0" dirty="0">
                <a:solidFill>
                  <a:schemeClr val="tx1"/>
                </a:solidFill>
                <a:latin typeface="Segoe UI Light" pitchFamily="34" charset="0"/>
                <a:ea typeface="+mn-ea"/>
                <a:cs typeface="+mn-cs"/>
              </a:rPr>
              <a:t>, with a query that performs stream processing of the data streams. An </a:t>
            </a:r>
            <a:r>
              <a:rPr lang="en-US" sz="882" b="0" i="0" u="sng" strike="noStrike" kern="1200" baseline="0" dirty="0">
                <a:solidFill>
                  <a:schemeClr val="tx1"/>
                </a:solidFill>
                <a:latin typeface="Segoe UI Light" pitchFamily="34" charset="0"/>
                <a:ea typeface="+mn-ea"/>
                <a:cs typeface="+mn-cs"/>
              </a:rPr>
              <a:t>output is defined to Cosmos DB </a:t>
            </a:r>
            <a:r>
              <a:rPr lang="en-US" sz="882" b="0" i="0" u="none" strike="noStrike" kern="1200" baseline="0" dirty="0">
                <a:solidFill>
                  <a:schemeClr val="tx1"/>
                </a:solidFill>
                <a:latin typeface="Segoe UI Light" pitchFamily="34" charset="0"/>
                <a:ea typeface="+mn-ea"/>
                <a:cs typeface="+mn-cs"/>
              </a:rPr>
              <a:t>that stores the results written as </a:t>
            </a:r>
            <a:r>
              <a:rPr lang="en-US" sz="882" b="0" i="0" u="sng" strike="noStrike" kern="1200" baseline="0" dirty="0">
                <a:solidFill>
                  <a:schemeClr val="tx1"/>
                </a:solidFill>
                <a:latin typeface="Segoe UI Light" pitchFamily="34" charset="0"/>
                <a:ea typeface="+mn-ea"/>
                <a:cs typeface="+mn-cs"/>
              </a:rPr>
              <a:t>JSON</a:t>
            </a:r>
            <a:r>
              <a:rPr lang="en-US" sz="882" b="0" i="0" u="none" strike="noStrike" kern="1200" baseline="0" dirty="0">
                <a:solidFill>
                  <a:schemeClr val="tx1"/>
                </a:solidFill>
                <a:latin typeface="Segoe UI Light" pitchFamily="34" charset="0"/>
                <a:ea typeface="+mn-ea"/>
                <a:cs typeface="+mn-cs"/>
              </a:rPr>
              <a:t> documents to a Cosmos DB document database. As an alternative to Stream Analytics, </a:t>
            </a:r>
            <a:r>
              <a:rPr lang="en-US" sz="882" b="0" i="0" u="sng" strike="noStrike" kern="1200" baseline="0" dirty="0">
                <a:solidFill>
                  <a:schemeClr val="tx1"/>
                </a:solidFill>
                <a:latin typeface="Segoe UI Light" pitchFamily="34" charset="0"/>
                <a:ea typeface="+mn-ea"/>
                <a:cs typeface="+mn-cs"/>
              </a:rPr>
              <a:t>another option is Apache Spark on Azure Databricks</a:t>
            </a:r>
            <a:r>
              <a:rPr lang="en-US" sz="882" b="0" i="0" u="none" strike="noStrike" kern="1200" baseline="0" dirty="0">
                <a:solidFill>
                  <a:schemeClr val="tx1"/>
                </a:solidFill>
                <a:latin typeface="Segoe UI Light" pitchFamily="34" charset="0"/>
                <a:ea typeface="+mn-ea"/>
                <a:cs typeface="+mn-cs"/>
              </a:rPr>
              <a:t>.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From a batch mode analysis perspective, the data in </a:t>
            </a:r>
            <a:r>
              <a:rPr lang="en-US" sz="882" b="0" i="0" u="sng" strike="noStrike" kern="1200" baseline="0" dirty="0">
                <a:solidFill>
                  <a:schemeClr val="tx1"/>
                </a:solidFill>
                <a:latin typeface="Segoe UI Light" pitchFamily="34" charset="0"/>
                <a:ea typeface="+mn-ea"/>
                <a:cs typeface="+mn-cs"/>
              </a:rPr>
              <a:t>Azure Blob works with Machine Learning Services </a:t>
            </a:r>
            <a:r>
              <a:rPr lang="en-US" sz="882" b="0" i="0" u="none" strike="noStrike" kern="1200" baseline="0" dirty="0">
                <a:solidFill>
                  <a:schemeClr val="tx1"/>
                </a:solidFill>
                <a:latin typeface="Segoe UI Light" pitchFamily="34" charset="0"/>
                <a:ea typeface="+mn-ea"/>
                <a:cs typeface="+mn-cs"/>
              </a:rPr>
              <a:t>to allow predictive algorithms to be executed over historical telemetry data, useful in scenarios such as predictive maintenance.</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Power BI is used to visualize the data directly from Stream Analytics. </a:t>
            </a:r>
          </a:p>
          <a:p>
            <a:pPr marL="171450" indent="-171450">
              <a:buFont typeface="Arial" panose="020B0604020202020204" pitchFamily="34" charset="0"/>
              <a:buChar char="•"/>
            </a:pPr>
            <a:endParaRPr lang="en-US" sz="882" b="0" i="0" u="none" strike="noStrike" kern="1200" baseline="0" dirty="0">
              <a:solidFill>
                <a:schemeClr val="tx1"/>
              </a:solidFill>
              <a:latin typeface="Segoe UI Light" pitchFamily="34" charset="0"/>
              <a:ea typeface="+mn-ea"/>
              <a:cs typeface="+mn-cs"/>
            </a:endParaRPr>
          </a:p>
          <a:p>
            <a:pPr marL="0" indent="0">
              <a:buFont typeface="Arial" panose="020B0604020202020204" pitchFamily="34" charset="0"/>
              <a:buNone/>
            </a:pPr>
            <a:r>
              <a:rPr lang="en-US" sz="882" b="1" i="0" u="none" strike="noStrike" kern="1200" baseline="0" dirty="0">
                <a:solidFill>
                  <a:schemeClr val="tx1"/>
                </a:solidFill>
                <a:latin typeface="Segoe UI Light" pitchFamily="34" charset="0"/>
                <a:ea typeface="+mn-ea"/>
                <a:cs typeface="+mn-cs"/>
              </a:rPr>
              <a:t>Additional technologies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The Azure </a:t>
            </a:r>
            <a:r>
              <a:rPr lang="en-US" sz="882" b="0" i="0" u="sng" strike="noStrike" kern="1200" baseline="0" dirty="0">
                <a:solidFill>
                  <a:schemeClr val="tx1"/>
                </a:solidFill>
                <a:latin typeface="Segoe UI Light" pitchFamily="34" charset="0"/>
                <a:ea typeface="+mn-ea"/>
                <a:cs typeface="+mn-cs"/>
              </a:rPr>
              <a:t>Functions</a:t>
            </a:r>
            <a:r>
              <a:rPr lang="en-US" sz="882" b="0" i="0" u="none" strike="noStrike" kern="1200" baseline="0" dirty="0">
                <a:solidFill>
                  <a:schemeClr val="tx1"/>
                </a:solidFill>
                <a:latin typeface="Segoe UI Light" pitchFamily="34" charset="0"/>
                <a:ea typeface="+mn-ea"/>
                <a:cs typeface="+mn-cs"/>
              </a:rPr>
              <a:t> outlined in the architecture perform </a:t>
            </a:r>
            <a:r>
              <a:rPr lang="en-US" sz="882" b="0" i="0" u="sng" strike="noStrike" kern="1200" baseline="0" dirty="0">
                <a:solidFill>
                  <a:schemeClr val="tx1"/>
                </a:solidFill>
                <a:latin typeface="Segoe UI Light" pitchFamily="34" charset="0"/>
                <a:ea typeface="+mn-ea"/>
                <a:cs typeface="+mn-cs"/>
              </a:rPr>
              <a:t>data transformation that manipulates or aggregates </a:t>
            </a:r>
            <a:r>
              <a:rPr lang="en-US" sz="882" b="0" i="0" u="none" strike="noStrike" kern="1200" baseline="0" dirty="0">
                <a:solidFill>
                  <a:schemeClr val="tx1"/>
                </a:solidFill>
                <a:latin typeface="Segoe UI Light" pitchFamily="34" charset="0"/>
                <a:ea typeface="+mn-ea"/>
                <a:cs typeface="+mn-cs"/>
              </a:rPr>
              <a:t>the telemetry stream. Examples of transformation include protocol transformation, such as converting binary data to JSON, or combining data points. Azure Functions built-in integration with IoT Hub, Cosmos DB, and Blob Storage. </a:t>
            </a:r>
          </a:p>
          <a:p>
            <a:pPr marL="171450" indent="-171450">
              <a:buFont typeface="Arial" panose="020B0604020202020204" pitchFamily="34" charset="0"/>
              <a:buChar char="•"/>
            </a:pPr>
            <a:r>
              <a:rPr lang="en-US" sz="882" b="0" i="0" u="sng" strike="noStrike" kern="1200" baseline="0" dirty="0">
                <a:solidFill>
                  <a:schemeClr val="tx1"/>
                </a:solidFill>
                <a:latin typeface="Segoe UI Light" pitchFamily="34" charset="0"/>
                <a:ea typeface="+mn-ea"/>
                <a:cs typeface="+mn-cs"/>
              </a:rPr>
              <a:t>Azure Logic Apps </a:t>
            </a:r>
            <a:r>
              <a:rPr lang="en-US" sz="882" b="0" i="0" u="none" strike="noStrike" kern="1200" baseline="0" dirty="0">
                <a:solidFill>
                  <a:schemeClr val="tx1"/>
                </a:solidFill>
                <a:latin typeface="Segoe UI Light" pitchFamily="34" charset="0"/>
                <a:ea typeface="+mn-ea"/>
                <a:cs typeface="+mn-cs"/>
              </a:rPr>
              <a:t>can be used for business process integration which can include </a:t>
            </a:r>
            <a:r>
              <a:rPr lang="en-US" sz="882" b="0" i="0" u="sng" strike="noStrike" kern="1200" baseline="0" dirty="0">
                <a:solidFill>
                  <a:schemeClr val="tx1"/>
                </a:solidFill>
                <a:latin typeface="Segoe UI Light" pitchFamily="34" charset="0"/>
                <a:ea typeface="+mn-ea"/>
                <a:cs typeface="+mn-cs"/>
              </a:rPr>
              <a:t>performing actions based on insights </a:t>
            </a:r>
            <a:r>
              <a:rPr lang="en-US" sz="882" b="0" i="0" u="none" strike="noStrike" kern="1200" baseline="0" dirty="0">
                <a:solidFill>
                  <a:schemeClr val="tx1"/>
                </a:solidFill>
                <a:latin typeface="Segoe UI Light" pitchFamily="34" charset="0"/>
                <a:ea typeface="+mn-ea"/>
                <a:cs typeface="+mn-cs"/>
              </a:rPr>
              <a:t>from the device data. This could include storing informational messages, </a:t>
            </a:r>
            <a:r>
              <a:rPr lang="en-US" sz="882" b="0" i="0" u="sng" strike="noStrike" kern="1200" baseline="0" dirty="0">
                <a:solidFill>
                  <a:schemeClr val="tx1"/>
                </a:solidFill>
                <a:latin typeface="Segoe UI Light" pitchFamily="34" charset="0"/>
                <a:ea typeface="+mn-ea"/>
                <a:cs typeface="+mn-cs"/>
              </a:rPr>
              <a:t>raising alarms, sending email or SMS messages</a:t>
            </a:r>
            <a:r>
              <a:rPr lang="en-US" sz="882" b="0" i="0" u="none" strike="noStrike" kern="1200" baseline="0" dirty="0">
                <a:solidFill>
                  <a:schemeClr val="tx1"/>
                </a:solidFill>
                <a:latin typeface="Segoe UI Light" pitchFamily="34" charset="0"/>
                <a:ea typeface="+mn-ea"/>
                <a:cs typeface="+mn-cs"/>
              </a:rPr>
              <a:t>, or </a:t>
            </a:r>
            <a:r>
              <a:rPr lang="en-US" sz="882" b="0" i="0" u="sng" strike="noStrike" kern="1200" baseline="0" dirty="0">
                <a:solidFill>
                  <a:schemeClr val="tx1"/>
                </a:solidFill>
                <a:latin typeface="Segoe UI Light" pitchFamily="34" charset="0"/>
                <a:ea typeface="+mn-ea"/>
                <a:cs typeface="+mn-cs"/>
              </a:rPr>
              <a:t>integrating with CRM</a:t>
            </a:r>
            <a:r>
              <a:rPr lang="en-US" sz="882" b="0" i="0" u="none" strike="noStrike" kern="1200" baseline="0" dirty="0">
                <a:solidFill>
                  <a:schemeClr val="tx1"/>
                </a:solidFill>
                <a:latin typeface="Segoe UI Light" pitchFamily="34" charset="0"/>
                <a:ea typeface="+mn-ea"/>
                <a:cs typeface="+mn-cs"/>
              </a:rPr>
              <a:t>. Azure Active Directory is used to authenticate and authorize users.</a:t>
            </a:r>
            <a:endParaRPr lang="en-US" dirty="0"/>
          </a:p>
        </p:txBody>
      </p:sp>
    </p:spTree>
    <p:extLst>
      <p:ext uri="{BB962C8B-B14F-4D97-AF65-F5344CB8AC3E}">
        <p14:creationId xmlns:p14="http://schemas.microsoft.com/office/powerpoint/2010/main" val="2269999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There are some similarities to the lambda architecture's batch layer, in that the </a:t>
            </a:r>
            <a:r>
              <a:rPr lang="en-US" sz="882" b="0" i="0" u="sng" kern="1200" dirty="0">
                <a:solidFill>
                  <a:schemeClr val="tx1"/>
                </a:solidFill>
                <a:effectLst/>
                <a:latin typeface="Segoe UI Light" pitchFamily="34" charset="0"/>
                <a:ea typeface="+mn-ea"/>
                <a:cs typeface="+mn-cs"/>
              </a:rPr>
              <a:t>event data is immutable and all of it is collected, instead of a subset</a:t>
            </a:r>
            <a:r>
              <a:rPr lang="en-US" sz="882" b="0" i="0" kern="1200" dirty="0">
                <a:solidFill>
                  <a:schemeClr val="tx1"/>
                </a:solidFill>
                <a:effectLst/>
                <a:latin typeface="Segoe UI Light" pitchFamily="34" charset="0"/>
                <a:ea typeface="+mn-ea"/>
                <a:cs typeface="+mn-cs"/>
              </a:rPr>
              <a:t>. The data is ingested as a stream of events into a distributed and fault tolerant unified log. </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These events are ordered, and the current state of an event is changed only by a new event being appended.</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Similar to a lambda architecture's speed layer, </a:t>
            </a:r>
            <a:r>
              <a:rPr lang="en-US" sz="882" b="0" i="0" u="sng" kern="1200" dirty="0">
                <a:solidFill>
                  <a:schemeClr val="tx1"/>
                </a:solidFill>
                <a:effectLst/>
                <a:latin typeface="Segoe UI Light" pitchFamily="34" charset="0"/>
                <a:ea typeface="+mn-ea"/>
                <a:cs typeface="+mn-cs"/>
              </a:rPr>
              <a:t>all event processing is performed on the input stream and persisted as a real-time view.</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If you need to recompute the entire data set (equivalent to what the batch layer does in lambda), </a:t>
            </a:r>
            <a:r>
              <a:rPr lang="en-US" sz="882" b="0" i="0" u="sng" kern="1200" dirty="0">
                <a:solidFill>
                  <a:schemeClr val="tx1"/>
                </a:solidFill>
                <a:effectLst/>
                <a:latin typeface="Segoe UI Light" pitchFamily="34" charset="0"/>
                <a:ea typeface="+mn-ea"/>
                <a:cs typeface="+mn-cs"/>
              </a:rPr>
              <a:t>you simply replay the stream</a:t>
            </a:r>
            <a:r>
              <a:rPr lang="en-US" sz="882" b="0" i="0" kern="1200" dirty="0">
                <a:solidFill>
                  <a:schemeClr val="tx1"/>
                </a:solidFill>
                <a:effectLst/>
                <a:latin typeface="Segoe UI Light" pitchFamily="34" charset="0"/>
                <a:ea typeface="+mn-ea"/>
                <a:cs typeface="+mn-cs"/>
              </a:rPr>
              <a:t>, typically using parallelism to complete the computation in a timely fashion.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41609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024245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724376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104736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640778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581957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8:56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274316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308906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204488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82429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358676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59518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F796C4-59AC-49C8-9AC8-CB17BFE2E00D}" type="slidenum">
              <a:rPr kumimoji="0" lang="en-US" sz="1800" b="0" i="0" u="none" strike="noStrike" kern="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6" name="Notes Placeholder 5"/>
          <p:cNvSpPr>
            <a:spLocks noGrp="1"/>
          </p:cNvSpPr>
          <p:nvPr>
            <p:ph type="body" idx="1"/>
          </p:nvPr>
        </p:nvSpPr>
        <p:spPr/>
        <p:txBody>
          <a:bodyPr/>
          <a:lstStyle/>
          <a:p>
            <a:endParaRPr lang="en-US" sz="800" kern="1200" dirty="0">
              <a:solidFill>
                <a:schemeClr val="tx1"/>
              </a:solidFill>
              <a:effectLst/>
              <a:ea typeface="+mn-ea"/>
            </a:endParaRPr>
          </a:p>
        </p:txBody>
      </p:sp>
      <p:sp>
        <p:nvSpPr>
          <p:cNvPr id="7" name="Slide Image Placeholder 6"/>
          <p:cNvSpPr>
            <a:spLocks noGrp="1" noRot="1" noChangeAspect="1"/>
          </p:cNvSpPr>
          <p:nvPr>
            <p:ph type="sldImg"/>
          </p:nvPr>
        </p:nvSpPr>
        <p:spPr>
          <a:xfrm>
            <a:off x="3581400" y="236538"/>
            <a:ext cx="3294063" cy="1854200"/>
          </a:xfrm>
        </p:spPr>
      </p:sp>
    </p:spTree>
    <p:extLst>
      <p:ext uri="{BB962C8B-B14F-4D97-AF65-F5344CB8AC3E}">
        <p14:creationId xmlns:p14="http://schemas.microsoft.com/office/powerpoint/2010/main" val="3510463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E6C85D4-1129-491F-81A1-AFF6BE823B00}"/>
              </a:ext>
            </a:extLst>
          </p:cNvPr>
          <p:cNvSpPr>
            <a:spLocks noGrp="1"/>
          </p:cNvSpPr>
          <p:nvPr>
            <p:ph type="body" idx="1"/>
          </p:nvPr>
        </p:nvSpPr>
        <p:spPr/>
        <p:txBody>
          <a:bodyPr/>
          <a:lstStyle/>
          <a:p>
            <a:r>
              <a:rPr lang="en-US" sz="882" b="1" i="0" u="none" strike="noStrike" kern="1200" baseline="0" dirty="0">
                <a:solidFill>
                  <a:schemeClr val="tx1"/>
                </a:solidFill>
                <a:latin typeface="Segoe UI Light" pitchFamily="34" charset="0"/>
                <a:ea typeface="+mn-ea"/>
                <a:cs typeface="+mn-cs"/>
              </a:rPr>
              <a:t>Lambda Architecture - Speed Layer </a:t>
            </a:r>
            <a:endParaRPr lang="en-US" sz="882" b="0" i="0" u="none" strike="noStrike" kern="1200" baseline="0" dirty="0">
              <a:solidFill>
                <a:schemeClr val="tx1"/>
              </a:solidFill>
              <a:latin typeface="Segoe UI Light" pitchFamily="34" charset="0"/>
              <a:ea typeface="+mn-ea"/>
              <a:cs typeface="+mn-cs"/>
            </a:endParaRP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The Speed layer processes data streams in real or near real time.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This works well when the aim is to minimize the latency of the data ingestion to analysis.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However, the cost of this is that </a:t>
            </a:r>
            <a:r>
              <a:rPr lang="en-US" sz="882" b="0" i="0" u="sng" strike="noStrike" kern="1200" baseline="0" dirty="0">
                <a:solidFill>
                  <a:schemeClr val="tx1"/>
                </a:solidFill>
                <a:latin typeface="Segoe UI Light" pitchFamily="34" charset="0"/>
                <a:ea typeface="+mn-ea"/>
                <a:cs typeface="+mn-cs"/>
              </a:rPr>
              <a:t>there are no opportunities to clean or fix the data</a:t>
            </a:r>
            <a:r>
              <a:rPr lang="en-US" sz="882" b="0" i="0" u="none" strike="noStrike" kern="1200" baseline="0" dirty="0">
                <a:solidFill>
                  <a:schemeClr val="tx1"/>
                </a:solidFill>
                <a:latin typeface="Segoe UI Light" pitchFamily="34" charset="0"/>
                <a:ea typeface="+mn-ea"/>
                <a:cs typeface="+mn-cs"/>
              </a:rPr>
              <a:t>.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It enables the organization to get a real time view of the data and can be used to fill in the gap of information until the batch data is processed. </a:t>
            </a:r>
          </a:p>
        </p:txBody>
      </p:sp>
    </p:spTree>
    <p:extLst>
      <p:ext uri="{BB962C8B-B14F-4D97-AF65-F5344CB8AC3E}">
        <p14:creationId xmlns:p14="http://schemas.microsoft.com/office/powerpoint/2010/main" val="1271721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6863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66164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204087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98588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067045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4085766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15817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15779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6866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45780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2603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image" Target="../media/image6.pn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theme" Target="../theme/theme3.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54.xml"/><Relationship Id="rId4" Type="http://schemas.openxmlformats.org/officeDocument/2006/relationships/hyperlink" Target="https://docs.microsoft.com/en-us/azure/architecture/reference-architectures/#big-data-solution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stream-analytics-query/windowing-azure-stream-analytics" TargetMode="External"/><Relationship Id="rId2" Type="http://schemas.openxmlformats.org/officeDocument/2006/relationships/notesSlide" Target="../notesSlides/notesSlide7.xml"/><Relationship Id="rId1" Type="http://schemas.openxmlformats.org/officeDocument/2006/relationships/slideLayout" Target="../slideLayouts/slideLayout5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a:extLst>
              <a:ext uri="{FF2B5EF4-FFF2-40B4-BE49-F238E27FC236}">
                <a16:creationId xmlns:a16="http://schemas.microsoft.com/office/drawing/2014/main" id="{9D10FD3D-21F3-4A0B-8527-87A9168AC7B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21506" y="10"/>
            <a:ext cx="5970494" cy="6857990"/>
          </a:xfrm>
          <a:prstGeom prst="rect">
            <a:avLst/>
          </a:prstGeom>
          <a:effectLst/>
        </p:spPr>
      </p:pic>
      <p:sp>
        <p:nvSpPr>
          <p:cNvPr id="4" name="Title 3"/>
          <p:cNvSpPr>
            <a:spLocks noGrp="1"/>
          </p:cNvSpPr>
          <p:nvPr>
            <p:ph type="title"/>
          </p:nvPr>
        </p:nvSpPr>
        <p:spPr>
          <a:xfrm>
            <a:off x="605736" y="2321004"/>
            <a:ext cx="4857368" cy="2215991"/>
          </a:xfrm>
        </p:spPr>
        <p:txBody>
          <a:bodyPr/>
          <a:lstStyle/>
          <a:p>
            <a:r>
              <a:rPr lang="en-US"/>
              <a:t>DP-201T03: </a:t>
            </a:r>
            <a:br>
              <a:rPr lang="en-US" dirty="0"/>
            </a:br>
            <a:r>
              <a:rPr lang="en-US" b="1" dirty="0"/>
              <a:t>Azure </a:t>
            </a:r>
            <a:r>
              <a:rPr lang="en-GB" b="1" dirty="0"/>
              <a:t>Real-Time</a:t>
            </a:r>
            <a:br>
              <a:rPr lang="en-GB" dirty="0"/>
            </a:br>
            <a:r>
              <a:rPr lang="en-US" b="1" dirty="0"/>
              <a:t>Processing Reference Architectures</a:t>
            </a:r>
            <a:endParaRPr lang="en-US" dirty="0"/>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s-AR" b="1" dirty="0"/>
              <a:t>Sliding window</a:t>
            </a:r>
          </a:p>
        </p:txBody>
      </p:sp>
      <p:pic>
        <p:nvPicPr>
          <p:cNvPr id="4" name="Picture 3">
            <a:extLst>
              <a:ext uri="{FF2B5EF4-FFF2-40B4-BE49-F238E27FC236}">
                <a16:creationId xmlns:a16="http://schemas.microsoft.com/office/drawing/2014/main" id="{93DCF35C-0FCC-4F1D-A0A5-C4335A56309A}"/>
              </a:ext>
            </a:extLst>
          </p:cNvPr>
          <p:cNvPicPr>
            <a:picLocks noChangeAspect="1"/>
          </p:cNvPicPr>
          <p:nvPr/>
        </p:nvPicPr>
        <p:blipFill>
          <a:blip r:embed="rId3"/>
          <a:stretch>
            <a:fillRect/>
          </a:stretch>
        </p:blipFill>
        <p:spPr>
          <a:xfrm>
            <a:off x="1812039" y="1535227"/>
            <a:ext cx="8337374" cy="4827071"/>
          </a:xfrm>
          <a:prstGeom prst="rect">
            <a:avLst/>
          </a:prstGeom>
        </p:spPr>
      </p:pic>
      <p:sp>
        <p:nvSpPr>
          <p:cNvPr id="5" name="Rectangle 4">
            <a:extLst>
              <a:ext uri="{FF2B5EF4-FFF2-40B4-BE49-F238E27FC236}">
                <a16:creationId xmlns:a16="http://schemas.microsoft.com/office/drawing/2014/main" id="{E9AF7451-A552-4AEE-A13C-DACDBBF5E3F8}"/>
              </a:ext>
            </a:extLst>
          </p:cNvPr>
          <p:cNvSpPr/>
          <p:nvPr/>
        </p:nvSpPr>
        <p:spPr>
          <a:xfrm>
            <a:off x="471466" y="1047398"/>
            <a:ext cx="5088637" cy="363946"/>
          </a:xfrm>
          <a:prstGeom prst="rect">
            <a:avLst/>
          </a:prstGeom>
        </p:spPr>
        <p:txBody>
          <a:bodyPr wrap="none">
            <a:spAutoFit/>
          </a:bodyPr>
          <a:lstStyle/>
          <a:p>
            <a:pPr marL="285750" indent="-285750">
              <a:buFont typeface="Arial" panose="020B0604020202020204" pitchFamily="34" charset="0"/>
              <a:buChar char="•"/>
            </a:pPr>
            <a:r>
              <a:rPr lang="en-US" dirty="0">
                <a:solidFill>
                  <a:srgbClr val="171717"/>
                </a:solidFill>
                <a:latin typeface="Segoe UI" panose="020B0502040204020203" pitchFamily="34" charset="0"/>
              </a:rPr>
              <a:t>Produce an output </a:t>
            </a:r>
            <a:r>
              <a:rPr lang="en-US" b="1" dirty="0">
                <a:solidFill>
                  <a:srgbClr val="171717"/>
                </a:solidFill>
                <a:latin typeface="Segoe UI" panose="020B0502040204020203" pitchFamily="34" charset="0"/>
              </a:rPr>
              <a:t>only</a:t>
            </a:r>
            <a:r>
              <a:rPr lang="en-US" dirty="0">
                <a:solidFill>
                  <a:srgbClr val="171717"/>
                </a:solidFill>
                <a:latin typeface="Segoe UI" panose="020B0502040204020203" pitchFamily="34" charset="0"/>
              </a:rPr>
              <a:t> when an event occurs</a:t>
            </a:r>
            <a:endParaRPr lang="en-US" dirty="0"/>
          </a:p>
        </p:txBody>
      </p:sp>
    </p:spTree>
    <p:extLst>
      <p:ext uri="{BB962C8B-B14F-4D97-AF65-F5344CB8AC3E}">
        <p14:creationId xmlns:p14="http://schemas.microsoft.com/office/powerpoint/2010/main" val="329386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s-AR" b="1" dirty="0"/>
              <a:t>Session window</a:t>
            </a:r>
          </a:p>
        </p:txBody>
      </p:sp>
      <p:pic>
        <p:nvPicPr>
          <p:cNvPr id="4" name="Picture 3">
            <a:extLst>
              <a:ext uri="{FF2B5EF4-FFF2-40B4-BE49-F238E27FC236}">
                <a16:creationId xmlns:a16="http://schemas.microsoft.com/office/drawing/2014/main" id="{52CC6352-FF56-4070-9EED-B5A32C4869C9}"/>
              </a:ext>
            </a:extLst>
          </p:cNvPr>
          <p:cNvPicPr>
            <a:picLocks noChangeAspect="1"/>
          </p:cNvPicPr>
          <p:nvPr/>
        </p:nvPicPr>
        <p:blipFill>
          <a:blip r:embed="rId3"/>
          <a:stretch>
            <a:fillRect/>
          </a:stretch>
        </p:blipFill>
        <p:spPr>
          <a:xfrm>
            <a:off x="1731796" y="1576804"/>
            <a:ext cx="8728407" cy="4583365"/>
          </a:xfrm>
          <a:prstGeom prst="rect">
            <a:avLst/>
          </a:prstGeom>
        </p:spPr>
      </p:pic>
      <p:sp>
        <p:nvSpPr>
          <p:cNvPr id="5" name="Rectangle 4">
            <a:extLst>
              <a:ext uri="{FF2B5EF4-FFF2-40B4-BE49-F238E27FC236}">
                <a16:creationId xmlns:a16="http://schemas.microsoft.com/office/drawing/2014/main" id="{ECC6BAB7-15F4-4A43-AC43-837517D1D339}"/>
              </a:ext>
            </a:extLst>
          </p:cNvPr>
          <p:cNvSpPr/>
          <p:nvPr/>
        </p:nvSpPr>
        <p:spPr>
          <a:xfrm>
            <a:off x="471466" y="1068187"/>
            <a:ext cx="10607212" cy="363946"/>
          </a:xfrm>
          <a:prstGeom prst="rect">
            <a:avLst/>
          </a:prstGeom>
        </p:spPr>
        <p:txBody>
          <a:bodyPr wrap="square">
            <a:spAutoFit/>
          </a:bodyPr>
          <a:lstStyle/>
          <a:p>
            <a:pPr marL="285750" indent="-285750">
              <a:buFont typeface="Arial" panose="020B0604020202020204" pitchFamily="34" charset="0"/>
              <a:buChar char="•"/>
            </a:pPr>
            <a:r>
              <a:rPr lang="en-US" dirty="0">
                <a:solidFill>
                  <a:srgbClr val="171717"/>
                </a:solidFill>
                <a:latin typeface="Segoe UI" panose="020B0502040204020203" pitchFamily="34" charset="0"/>
              </a:rPr>
              <a:t>Group events that arrive at similar times, filtering out periods of time where there is no data.</a:t>
            </a:r>
            <a:endParaRPr lang="en-US" dirty="0"/>
          </a:p>
        </p:txBody>
      </p:sp>
    </p:spTree>
    <p:extLst>
      <p:ext uri="{BB962C8B-B14F-4D97-AF65-F5344CB8AC3E}">
        <p14:creationId xmlns:p14="http://schemas.microsoft.com/office/powerpoint/2010/main" val="98706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 architecture diagram for Azure Stream Analytics. &#10;&#10;On the left are two data sources feeding into two separate event hub services. There are arrow leading out of this and merging into Stream Analytics. An arrow leads out of Stream Analytics into Cosmos DB which is then followed into Power BI.&#10;&#10;At the bottom of the architecture diagram is an icon with the word monitoring, with an arrow that points to an icon stating Dashboard">
            <a:extLst>
              <a:ext uri="{FF2B5EF4-FFF2-40B4-BE49-F238E27FC236}">
                <a16:creationId xmlns:a16="http://schemas.microsoft.com/office/drawing/2014/main" id="{9D228177-6962-4FBD-A78E-8732E5B6BA99}"/>
              </a:ext>
            </a:extLst>
          </p:cNvPr>
          <p:cNvPicPr>
            <a:picLocks noChangeAspect="1"/>
          </p:cNvPicPr>
          <p:nvPr/>
        </p:nvPicPr>
        <p:blipFill>
          <a:blip r:embed="rId3"/>
          <a:stretch>
            <a:fillRect/>
          </a:stretch>
        </p:blipFill>
        <p:spPr>
          <a:xfrm>
            <a:off x="1404337" y="1597226"/>
            <a:ext cx="9110405" cy="4151263"/>
          </a:xfrm>
          <a:prstGeom prst="rect">
            <a:avLst/>
          </a:prstGeom>
        </p:spPr>
      </p:pic>
      <p:sp>
        <p:nvSpPr>
          <p:cNvPr id="2" name="Title 1"/>
          <p:cNvSpPr>
            <a:spLocks noGrp="1"/>
          </p:cNvSpPr>
          <p:nvPr>
            <p:ph type="title"/>
          </p:nvPr>
        </p:nvSpPr>
        <p:spPr/>
        <p:txBody>
          <a:bodyPr/>
          <a:lstStyle/>
          <a:p>
            <a:r>
              <a:rPr lang="en-US" sz="3500" dirty="0"/>
              <a:t>Architect a stream processing pipeline with Azure Stream Analytics</a:t>
            </a:r>
          </a:p>
        </p:txBody>
      </p:sp>
      <p:sp>
        <p:nvSpPr>
          <p:cNvPr id="3" name="TextBox 2">
            <a:extLst>
              <a:ext uri="{FF2B5EF4-FFF2-40B4-BE49-F238E27FC236}">
                <a16:creationId xmlns:a16="http://schemas.microsoft.com/office/drawing/2014/main" id="{4D67E0F6-1AAF-41BF-98CB-3A69EB0052DF}"/>
              </a:ext>
            </a:extLst>
          </p:cNvPr>
          <p:cNvSpPr txBox="1"/>
          <p:nvPr/>
        </p:nvSpPr>
        <p:spPr>
          <a:xfrm>
            <a:off x="452063" y="2732926"/>
            <a:ext cx="1664413" cy="472611"/>
          </a:xfrm>
          <a:prstGeom prst="rect">
            <a:avLst/>
          </a:prstGeom>
        </p:spPr>
        <p:txBody>
          <a:bodyPr vert="horz" wrap="square" lIns="91440" tIns="91440" rIns="91440" bIns="91440" rtlCol="0" anchor="t">
            <a:noAutofit/>
          </a:bodyPr>
          <a:lstStyle/>
          <a:p>
            <a:pPr marL="171450" indent="-171450">
              <a:buFont typeface="Wingdings" pitchFamily="2" charset="2"/>
              <a:buChar char="§"/>
            </a:pPr>
            <a:r>
              <a:rPr lang="en-US" sz="1600" b="1" dirty="0">
                <a:latin typeface="Segoe UI" pitchFamily="34" charset="0"/>
                <a:ea typeface="Segoe UI" pitchFamily="34" charset="0"/>
                <a:cs typeface="Segoe UI" pitchFamily="34" charset="0"/>
              </a:rPr>
              <a:t>Taxi Cab app</a:t>
            </a:r>
          </a:p>
        </p:txBody>
      </p:sp>
    </p:spTree>
    <p:extLst>
      <p:ext uri="{BB962C8B-B14F-4D97-AF65-F5344CB8AC3E}">
        <p14:creationId xmlns:p14="http://schemas.microsoft.com/office/powerpoint/2010/main" val="81969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showing the architecture for a streaming pipeline into Azure Databricks.&#10;&#10;On the left are two data sources feeding into two separate event hub services. There are arrow leading out of this and merging into Databricks. An arrow leads out of Databricks into Cosmos DB which is then followed into Power BI.&#10;&#10;At the bottom of the architecture diagram is an icon with the word monitoring that is being fed from Databricks, with an arrow that points to an icon stating Dashboard&#10;">
            <a:extLst>
              <a:ext uri="{FF2B5EF4-FFF2-40B4-BE49-F238E27FC236}">
                <a16:creationId xmlns:a16="http://schemas.microsoft.com/office/drawing/2014/main" id="{6BD4CDC8-0A1E-480C-AA58-F4D12B05BD96}"/>
              </a:ext>
            </a:extLst>
          </p:cNvPr>
          <p:cNvPicPr>
            <a:picLocks noChangeAspect="1"/>
          </p:cNvPicPr>
          <p:nvPr/>
        </p:nvPicPr>
        <p:blipFill>
          <a:blip r:embed="rId3"/>
          <a:stretch>
            <a:fillRect/>
          </a:stretch>
        </p:blipFill>
        <p:spPr>
          <a:xfrm>
            <a:off x="1471495" y="1445859"/>
            <a:ext cx="8744158" cy="4928845"/>
          </a:xfrm>
          <a:prstGeom prst="rect">
            <a:avLst/>
          </a:prstGeom>
        </p:spPr>
      </p:pic>
      <p:sp>
        <p:nvSpPr>
          <p:cNvPr id="2" name="Title 1"/>
          <p:cNvSpPr>
            <a:spLocks noGrp="1"/>
          </p:cNvSpPr>
          <p:nvPr>
            <p:ph type="title"/>
          </p:nvPr>
        </p:nvSpPr>
        <p:spPr>
          <a:xfrm>
            <a:off x="228600" y="228600"/>
            <a:ext cx="11815854" cy="914400"/>
          </a:xfrm>
        </p:spPr>
        <p:txBody>
          <a:bodyPr/>
          <a:lstStyle/>
          <a:p>
            <a:r>
              <a:rPr lang="en-US" sz="4000" dirty="0"/>
              <a:t>Design a stream processing pipeline with Azure Databricks</a:t>
            </a:r>
          </a:p>
        </p:txBody>
      </p:sp>
      <p:sp>
        <p:nvSpPr>
          <p:cNvPr id="3" name="TextBox 2">
            <a:extLst>
              <a:ext uri="{FF2B5EF4-FFF2-40B4-BE49-F238E27FC236}">
                <a16:creationId xmlns:a16="http://schemas.microsoft.com/office/drawing/2014/main" id="{72F964EA-7103-4EC8-8CBB-2F9D8A4B49A8}"/>
              </a:ext>
            </a:extLst>
          </p:cNvPr>
          <p:cNvSpPr txBox="1"/>
          <p:nvPr/>
        </p:nvSpPr>
        <p:spPr>
          <a:xfrm>
            <a:off x="6697014" y="3863662"/>
            <a:ext cx="1647996" cy="669701"/>
          </a:xfrm>
          <a:prstGeom prst="rect">
            <a:avLst/>
          </a:prstGeom>
        </p:spPr>
        <p:txBody>
          <a:bodyPr vert="horz" wrap="square" lIns="91440" tIns="91440" rIns="91440" bIns="91440" rtlCol="0" anchor="t">
            <a:noAutofit/>
          </a:bodyPr>
          <a:lstStyle/>
          <a:p>
            <a:pPr marL="171450" indent="-171450">
              <a:buFont typeface="Wingdings" pitchFamily="2" charset="2"/>
              <a:buChar char="§"/>
            </a:pPr>
            <a:r>
              <a:rPr lang="en-US" sz="1600" dirty="0">
                <a:latin typeface="Segoe UI" pitchFamily="34" charset="0"/>
                <a:ea typeface="Segoe UI" pitchFamily="34" charset="0"/>
                <a:cs typeface="Segoe UI" pitchFamily="34" charset="0"/>
              </a:rPr>
              <a:t>Cassandra API for time series data storage</a:t>
            </a:r>
          </a:p>
        </p:txBody>
      </p:sp>
    </p:spTree>
    <p:extLst>
      <p:ext uri="{BB962C8B-B14F-4D97-AF65-F5344CB8AC3E}">
        <p14:creationId xmlns:p14="http://schemas.microsoft.com/office/powerpoint/2010/main" val="345409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showing an Azure IoT reference architecture.&#10;&#10;On the left are two data sources feeding into a cloud gateway. There are arrow leading out of this goes into Stream Analytics. An arrow leads out of Stream Analytics into Business Integration with Logic Apps.&#10;&#10;There is a separate path from the Cloud gateway to an Azure function, with an arrow that leads into Cosmos DB.&#10;">
            <a:extLst>
              <a:ext uri="{FF2B5EF4-FFF2-40B4-BE49-F238E27FC236}">
                <a16:creationId xmlns:a16="http://schemas.microsoft.com/office/drawing/2014/main" id="{90B49E85-0283-48AA-AFF7-7F3E4C8F90AD}"/>
              </a:ext>
            </a:extLst>
          </p:cNvPr>
          <p:cNvPicPr>
            <a:picLocks noChangeAspect="1"/>
          </p:cNvPicPr>
          <p:nvPr/>
        </p:nvPicPr>
        <p:blipFill>
          <a:blip r:embed="rId3"/>
          <a:stretch>
            <a:fillRect/>
          </a:stretch>
        </p:blipFill>
        <p:spPr>
          <a:xfrm>
            <a:off x="1040721" y="1143000"/>
            <a:ext cx="9501087" cy="5177676"/>
          </a:xfrm>
          <a:prstGeom prst="rect">
            <a:avLst/>
          </a:prstGeom>
        </p:spPr>
      </p:pic>
      <p:sp>
        <p:nvSpPr>
          <p:cNvPr id="2" name="Title 1"/>
          <p:cNvSpPr>
            <a:spLocks noGrp="1"/>
          </p:cNvSpPr>
          <p:nvPr>
            <p:ph type="title"/>
          </p:nvPr>
        </p:nvSpPr>
        <p:spPr/>
        <p:txBody>
          <a:bodyPr/>
          <a:lstStyle/>
          <a:p>
            <a:r>
              <a:rPr lang="en-US" sz="4000" dirty="0"/>
              <a:t>Create an Azure IoT reference architecture</a:t>
            </a:r>
          </a:p>
        </p:txBody>
      </p:sp>
    </p:spTree>
    <p:extLst>
      <p:ext uri="{BB962C8B-B14F-4D97-AF65-F5344CB8AC3E}">
        <p14:creationId xmlns:p14="http://schemas.microsoft.com/office/powerpoint/2010/main" val="339567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Kappa architecture</a:t>
            </a:r>
          </a:p>
        </p:txBody>
      </p:sp>
      <p:sp>
        <p:nvSpPr>
          <p:cNvPr id="6" name="Text Placeholder 5"/>
          <p:cNvSpPr>
            <a:spLocks noGrp="1"/>
          </p:cNvSpPr>
          <p:nvPr>
            <p:ph type="body" sz="quarter" idx="10"/>
          </p:nvPr>
        </p:nvSpPr>
        <p:spPr>
          <a:xfrm>
            <a:off x="471465" y="1108734"/>
            <a:ext cx="11289125" cy="2406813"/>
          </a:xfrm>
        </p:spPr>
        <p:txBody>
          <a:bodyPr/>
          <a:lstStyle/>
          <a:p>
            <a:r>
              <a:rPr lang="en-US" sz="2200" dirty="0"/>
              <a:t>Lambda leads to duplicate computation logic and complex architecture for both paths.</a:t>
            </a:r>
          </a:p>
          <a:p>
            <a:r>
              <a:rPr lang="en-US" sz="2200" dirty="0"/>
              <a:t>Kappa architecture has the same basic goals, but with an important distinction</a:t>
            </a:r>
          </a:p>
          <a:p>
            <a:pPr lvl="1"/>
            <a:r>
              <a:rPr lang="en-US" sz="1800" dirty="0"/>
              <a:t>All data flows through a single path, using a stream processing system.</a:t>
            </a:r>
          </a:p>
          <a:p>
            <a:r>
              <a:rPr lang="en-US" sz="2400" dirty="0">
                <a:solidFill>
                  <a:schemeClr val="tx1"/>
                </a:solidFill>
                <a:latin typeface="Segoe UI Light" pitchFamily="34" charset="0"/>
              </a:rPr>
              <a:t>Data is ingested as a stream of events into a distributed and fault tolerant unified log.</a:t>
            </a:r>
          </a:p>
          <a:p>
            <a:r>
              <a:rPr lang="en-US" sz="2400" dirty="0">
                <a:solidFill>
                  <a:schemeClr val="tx1"/>
                </a:solidFill>
                <a:latin typeface="Segoe UI Light" pitchFamily="34" charset="0"/>
              </a:rPr>
              <a:t>If needed, you simply replay the stream.</a:t>
            </a:r>
          </a:p>
          <a:p>
            <a:endParaRPr lang="en-US" sz="2400" dirty="0"/>
          </a:p>
        </p:txBody>
      </p:sp>
      <p:pic>
        <p:nvPicPr>
          <p:cNvPr id="2" name="Picture 1">
            <a:extLst>
              <a:ext uri="{FF2B5EF4-FFF2-40B4-BE49-F238E27FC236}">
                <a16:creationId xmlns:a16="http://schemas.microsoft.com/office/drawing/2014/main" id="{1593F097-464A-4F82-9934-B1D50936DCFF}"/>
              </a:ext>
            </a:extLst>
          </p:cNvPr>
          <p:cNvPicPr>
            <a:picLocks noChangeAspect="1"/>
          </p:cNvPicPr>
          <p:nvPr/>
        </p:nvPicPr>
        <p:blipFill>
          <a:blip r:embed="rId3"/>
          <a:stretch>
            <a:fillRect/>
          </a:stretch>
        </p:blipFill>
        <p:spPr>
          <a:xfrm>
            <a:off x="2410107" y="3252463"/>
            <a:ext cx="7411840" cy="3236019"/>
          </a:xfrm>
          <a:prstGeom prst="rect">
            <a:avLst/>
          </a:prstGeom>
        </p:spPr>
      </p:pic>
    </p:spTree>
    <p:extLst>
      <p:ext uri="{BB962C8B-B14F-4D97-AF65-F5344CB8AC3E}">
        <p14:creationId xmlns:p14="http://schemas.microsoft.com/office/powerpoint/2010/main" val="186609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is is a lab title slide. At the top of this slide is the lab title. underneath the title, is a picture of an individual working at a desk with three monitors.">
            <a:extLst>
              <a:ext uri="{FF2B5EF4-FFF2-40B4-BE49-F238E27FC236}">
                <a16:creationId xmlns:a16="http://schemas.microsoft.com/office/drawing/2014/main" id="{AEBD4895-FE0C-4436-B5C2-74F80471FE4E}"/>
              </a:ext>
            </a:extLst>
          </p:cNvPr>
          <p:cNvPicPr>
            <a:picLocks noChangeAspect="1"/>
          </p:cNvPicPr>
          <p:nvPr/>
        </p:nvPicPr>
        <p:blipFill>
          <a:blip r:embed="rId2"/>
          <a:stretch>
            <a:fillRect/>
          </a:stretch>
        </p:blipFill>
        <p:spPr>
          <a:xfrm>
            <a:off x="0" y="1112521"/>
            <a:ext cx="12192000" cy="5745479"/>
          </a:xfrm>
          <a:prstGeom prst="rect">
            <a:avLst/>
          </a:prstGeom>
        </p:spPr>
      </p:pic>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a:xfrm>
            <a:off x="199643" y="258537"/>
            <a:ext cx="11949646" cy="1107996"/>
          </a:xfrm>
        </p:spPr>
        <p:txBody>
          <a:bodyPr/>
          <a:lstStyle/>
          <a:p>
            <a:r>
              <a:rPr lang="en-US" dirty="0"/>
              <a:t>Lab: </a:t>
            </a:r>
            <a:r>
              <a:rPr lang="en-US" b="1" dirty="0"/>
              <a:t>Azure </a:t>
            </a:r>
            <a:r>
              <a:rPr lang="en-GB" b="1" dirty="0"/>
              <a:t>Real-Time</a:t>
            </a:r>
            <a:r>
              <a:rPr lang="en-US" b="1" dirty="0"/>
              <a:t> Processing Reference Architectures</a:t>
            </a:r>
            <a:endParaRPr lang="en-US" dirty="0"/>
          </a:p>
        </p:txBody>
      </p:sp>
    </p:spTree>
    <p:extLst>
      <p:ext uri="{BB962C8B-B14F-4D97-AF65-F5344CB8AC3E}">
        <p14:creationId xmlns:p14="http://schemas.microsoft.com/office/powerpoint/2010/main" val="35692735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B2394A3B-DE3F-43A7-85D6-5FF168AA6FE1}"/>
              </a:ext>
            </a:extLst>
          </p:cNvPr>
          <p:cNvSpPr txBox="1">
            <a:spLocks/>
          </p:cNvSpPr>
          <p:nvPr/>
        </p:nvSpPr>
        <p:spPr>
          <a:xfrm>
            <a:off x="471466" y="4531163"/>
            <a:ext cx="11018520" cy="20682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After completing this lab, you will be able to:</a:t>
            </a:r>
          </a:p>
          <a:p>
            <a:pPr marL="228600" lvl="1" indent="0">
              <a:buNone/>
            </a:pPr>
            <a:br>
              <a:rPr lang="en-US" sz="2400" dirty="0"/>
            </a:br>
            <a:r>
              <a:rPr lang="en-US" sz="2400" dirty="0">
                <a:latin typeface="Segoe UI Semilight" panose="020B0402040204020203" pitchFamily="34" charset="0"/>
                <a:cs typeface="Segoe UI Semilight" panose="020B0402040204020203" pitchFamily="34" charset="0"/>
              </a:rPr>
              <a:t>1. Architect a stream processing pipeline with Azure Stream Analytics</a:t>
            </a:r>
          </a:p>
          <a:p>
            <a:pPr marL="228600" lvl="1" indent="0">
              <a:buNone/>
            </a:pPr>
            <a:r>
              <a:rPr lang="en-US" sz="2400" dirty="0">
                <a:latin typeface="Segoe UI Semilight" panose="020B0402040204020203" pitchFamily="34" charset="0"/>
                <a:cs typeface="Segoe UI Semilight" panose="020B0402040204020203" pitchFamily="34" charset="0"/>
              </a:rPr>
              <a:t>2. Design a stream processing pipeline with Azure Databricks.</a:t>
            </a:r>
          </a:p>
          <a:p>
            <a:pPr marL="228600" lvl="1" indent="0">
              <a:buNone/>
            </a:pPr>
            <a:r>
              <a:rPr lang="en-US" sz="2400" dirty="0">
                <a:latin typeface="Segoe UI Semilight" panose="020B0402040204020203" pitchFamily="34" charset="0"/>
                <a:cs typeface="Segoe UI Semilight" panose="020B0402040204020203" pitchFamily="34" charset="0"/>
              </a:rPr>
              <a:t>3. Create an Azure IoT reference architecture</a:t>
            </a:r>
          </a:p>
        </p:txBody>
      </p:sp>
      <p:sp>
        <p:nvSpPr>
          <p:cNvPr id="4" name="Title 16">
            <a:extLst>
              <a:ext uri="{FF2B5EF4-FFF2-40B4-BE49-F238E27FC236}">
                <a16:creationId xmlns:a16="http://schemas.microsoft.com/office/drawing/2014/main" id="{2ECE6768-4673-4739-A340-5A273E3B88C8}"/>
              </a:ext>
            </a:extLst>
          </p:cNvPr>
          <p:cNvSpPr txBox="1">
            <a:spLocks/>
          </p:cNvSpPr>
          <p:nvPr/>
        </p:nvSpPr>
        <p:spPr>
          <a:xfrm>
            <a:off x="471466" y="382107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Lab objectives</a:t>
            </a:r>
          </a:p>
        </p:txBody>
      </p:sp>
      <p:sp>
        <p:nvSpPr>
          <p:cNvPr id="6" name="Text Placeholder 5"/>
          <p:cNvSpPr>
            <a:spLocks noGrp="1"/>
          </p:cNvSpPr>
          <p:nvPr>
            <p:ph type="body" sz="quarter" idx="10"/>
          </p:nvPr>
        </p:nvSpPr>
        <p:spPr>
          <a:xfrm>
            <a:off x="471466" y="1108734"/>
            <a:ext cx="11018520" cy="2880789"/>
          </a:xfrm>
        </p:spPr>
        <p:txBody>
          <a:bodyPr/>
          <a:lstStyle/>
          <a:p>
            <a:pPr marL="0" indent="0">
              <a:buNone/>
            </a:pPr>
            <a:r>
              <a:rPr lang="en-US" sz="2600" dirty="0"/>
              <a:t>The students will use the case study to identify which business and technical requirements relate to a Lambda architecture from a real-time perspective. The student will then </a:t>
            </a:r>
            <a:r>
              <a:rPr lang="en-US" sz="2600" dirty="0">
                <a:solidFill>
                  <a:srgbClr val="0078D4"/>
                </a:solidFill>
              </a:rPr>
              <a:t>architect a streaming pipeline with Azure Stream Analytics and Azure Databricks</a:t>
            </a:r>
            <a:r>
              <a:rPr lang="en-US" sz="2600" dirty="0"/>
              <a:t>. Finally, the students will attempt to design an IoT architecture as it relates to the meeting of the AdventureWorks business requirements.</a:t>
            </a:r>
          </a:p>
          <a:p>
            <a:pPr marL="0" indent="0">
              <a:buNone/>
            </a:pPr>
            <a:endParaRPr lang="en-US" sz="2600" dirty="0"/>
          </a:p>
        </p:txBody>
      </p:sp>
      <p:sp>
        <p:nvSpPr>
          <p:cNvPr id="17" name="Title 16"/>
          <p:cNvSpPr>
            <a:spLocks noGrp="1"/>
          </p:cNvSpPr>
          <p:nvPr>
            <p:ph type="title"/>
          </p:nvPr>
        </p:nvSpPr>
        <p:spPr>
          <a:xfrm>
            <a:off x="471466" y="369518"/>
            <a:ext cx="11018520" cy="553998"/>
          </a:xfrm>
        </p:spPr>
        <p:txBody>
          <a:bodyPr/>
          <a:lstStyle/>
          <a:p>
            <a:r>
              <a:rPr lang="en-US" dirty="0"/>
              <a:t>Lab overview</a:t>
            </a:r>
          </a:p>
        </p:txBody>
      </p:sp>
    </p:spTree>
    <p:extLst>
      <p:ext uri="{BB962C8B-B14F-4D97-AF65-F5344CB8AC3E}">
        <p14:creationId xmlns:p14="http://schemas.microsoft.com/office/powerpoint/2010/main" val="323663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scenario</a:t>
            </a:r>
          </a:p>
        </p:txBody>
      </p:sp>
      <p:sp>
        <p:nvSpPr>
          <p:cNvPr id="6" name="Text Placeholder 5"/>
          <p:cNvSpPr>
            <a:spLocks noGrp="1"/>
          </p:cNvSpPr>
          <p:nvPr>
            <p:ph type="body" sz="quarter" idx="10"/>
          </p:nvPr>
        </p:nvSpPr>
        <p:spPr>
          <a:xfrm>
            <a:off x="471466" y="1108734"/>
            <a:ext cx="11018520" cy="5416868"/>
          </a:xfrm>
        </p:spPr>
        <p:txBody>
          <a:bodyPr/>
          <a:lstStyle/>
          <a:p>
            <a:pPr marL="0" indent="0">
              <a:buNone/>
            </a:pPr>
            <a:r>
              <a:rPr lang="en-US" sz="2200" dirty="0"/>
              <a:t>You are the senior data engineer of AdventureWorks. You are designing and architecting a solution that will deal with the real-time processing of data. You have been advised that the solution architecture should take a holistic view of all the business requirements and your proposal should be presented in a Word document.</a:t>
            </a:r>
          </a:p>
          <a:p>
            <a:pPr marL="0" indent="0">
              <a:buNone/>
            </a:pPr>
            <a:br>
              <a:rPr lang="en-US" sz="2200" dirty="0"/>
            </a:br>
            <a:r>
              <a:rPr lang="en-US" sz="2200" dirty="0"/>
              <a:t>You will first identify which AdventureWorks requirements fits into real-time processing of a Lambda architecture. You will then provide an architecture for a stream processing pipeline with Azure Stream Analytics and Azure Databricks. You will also design a first pass on an IoT architecture.</a:t>
            </a:r>
          </a:p>
          <a:p>
            <a:pPr marL="0" indent="0">
              <a:buNone/>
            </a:pPr>
            <a:br>
              <a:rPr lang="en-US" sz="2200" dirty="0"/>
            </a:br>
            <a:r>
              <a:rPr lang="en-US" sz="2200" dirty="0"/>
              <a:t>After completing this lab, you will be able to:</a:t>
            </a:r>
          </a:p>
          <a:p>
            <a:pPr marL="228600" lvl="1" indent="0">
              <a:buNone/>
            </a:pPr>
            <a:br>
              <a:rPr lang="en-US" sz="2200" dirty="0"/>
            </a:br>
            <a:r>
              <a:rPr lang="en-US" sz="2200" dirty="0">
                <a:latin typeface="Segoe UI Semilight" panose="020B0402040204020203" pitchFamily="34" charset="0"/>
                <a:cs typeface="Segoe UI Semilight" panose="020B0402040204020203" pitchFamily="34" charset="0"/>
              </a:rPr>
              <a:t>1. Architect a stream processing pipeline with Azure Stream Analytics</a:t>
            </a:r>
          </a:p>
          <a:p>
            <a:pPr marL="228600" lvl="1" indent="0">
              <a:buNone/>
            </a:pPr>
            <a:r>
              <a:rPr lang="en-US" sz="2200" dirty="0">
                <a:latin typeface="Segoe UI Semilight" panose="020B0402040204020203" pitchFamily="34" charset="0"/>
                <a:cs typeface="Segoe UI Semilight" panose="020B0402040204020203" pitchFamily="34" charset="0"/>
              </a:rPr>
              <a:t>2. Design a stream processing pipeline with Azure Databricks.</a:t>
            </a:r>
          </a:p>
          <a:p>
            <a:pPr marL="228600" lvl="1" indent="0">
              <a:buNone/>
            </a:pPr>
            <a:r>
              <a:rPr lang="en-US" sz="2200" dirty="0">
                <a:latin typeface="Segoe UI Semilight" panose="020B0402040204020203" pitchFamily="34" charset="0"/>
                <a:cs typeface="Segoe UI Semilight" panose="020B0402040204020203" pitchFamily="34" charset="0"/>
              </a:rPr>
              <a:t>3. Create an Azure IoT reference architecture</a:t>
            </a:r>
          </a:p>
        </p:txBody>
      </p:sp>
    </p:spTree>
    <p:extLst>
      <p:ext uri="{BB962C8B-B14F-4D97-AF65-F5344CB8AC3E}">
        <p14:creationId xmlns:p14="http://schemas.microsoft.com/office/powerpoint/2010/main" val="382991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6" name="Text Placeholder 5"/>
          <p:cNvSpPr>
            <a:spLocks noGrp="1"/>
          </p:cNvSpPr>
          <p:nvPr>
            <p:ph type="body" sz="quarter" idx="10"/>
          </p:nvPr>
        </p:nvSpPr>
        <p:spPr>
          <a:xfrm>
            <a:off x="471466" y="1108734"/>
            <a:ext cx="11018520" cy="2757678"/>
          </a:xfrm>
        </p:spPr>
        <p:txBody>
          <a:bodyPr/>
          <a:lstStyle/>
          <a:p>
            <a:pPr lvl="0"/>
            <a:r>
              <a:rPr lang="en-US" dirty="0"/>
              <a:t>Exercise 1 – Review the architectures</a:t>
            </a:r>
            <a:r>
              <a:rPr lang="en-GB" dirty="0"/>
              <a:t> </a:t>
            </a:r>
            <a:br>
              <a:rPr lang="en-GB" dirty="0"/>
            </a:br>
            <a:endParaRPr lang="en-GB" dirty="0"/>
          </a:p>
          <a:p>
            <a:pPr lvl="0"/>
            <a:r>
              <a:rPr lang="en-US" dirty="0"/>
              <a:t>Exercise 2 – Are there any differences in architectures between groups?</a:t>
            </a:r>
            <a:br>
              <a:rPr lang="en-US" dirty="0"/>
            </a:br>
            <a:endParaRPr lang="en-US" dirty="0"/>
          </a:p>
          <a:p>
            <a:pPr lvl="0"/>
            <a:r>
              <a:rPr lang="en-US" dirty="0"/>
              <a:t>Exercise 3 – How does the holistic architecture for real-time processing looks?</a:t>
            </a:r>
          </a:p>
        </p:txBody>
      </p:sp>
    </p:spTree>
    <p:extLst>
      <p:ext uri="{BB962C8B-B14F-4D97-AF65-F5344CB8AC3E}">
        <p14:creationId xmlns:p14="http://schemas.microsoft.com/office/powerpoint/2010/main" val="179505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423354" cy="1982081"/>
          </a:xfrm>
        </p:spPr>
        <p:txBody>
          <a:bodyPr/>
          <a:lstStyle/>
          <a:p>
            <a:r>
              <a:rPr lang="en-GB" dirty="0"/>
              <a:t>Lambda architectures for a Real-Time Mode Perspective</a:t>
            </a:r>
          </a:p>
          <a:p>
            <a:r>
              <a:rPr lang="en-GB" dirty="0"/>
              <a:t>Architect a stream processing pipeline with Azure Stream Analytics</a:t>
            </a:r>
          </a:p>
          <a:p>
            <a:r>
              <a:rPr lang="en-GB" dirty="0"/>
              <a:t>Design a stream processing pipeline with Azure Databricks</a:t>
            </a:r>
          </a:p>
          <a:p>
            <a:r>
              <a:rPr lang="en-GB" dirty="0"/>
              <a:t>Create an Azure IoT reference architecture</a:t>
            </a:r>
          </a:p>
        </p:txBody>
      </p:sp>
    </p:spTree>
    <p:extLst>
      <p:ext uri="{BB962C8B-B14F-4D97-AF65-F5344CB8AC3E}">
        <p14:creationId xmlns:p14="http://schemas.microsoft.com/office/powerpoint/2010/main" val="325314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4" name="Rectangle 3">
            <a:extLst>
              <a:ext uri="{FF2B5EF4-FFF2-40B4-BE49-F238E27FC236}">
                <a16:creationId xmlns:a16="http://schemas.microsoft.com/office/drawing/2014/main" id="{DE43D728-C598-4E1B-9653-E0192A7267FE}"/>
              </a:ext>
            </a:extLst>
          </p:cNvPr>
          <p:cNvSpPr/>
          <p:nvPr/>
        </p:nvSpPr>
        <p:spPr>
          <a:xfrm>
            <a:off x="358576" y="1070272"/>
            <a:ext cx="11131410" cy="286040"/>
          </a:xfrm>
          <a:prstGeom prst="rect">
            <a:avLst/>
          </a:prstGeom>
        </p:spPr>
        <p:txBody>
          <a:bodyPr wrap="square">
            <a:spAutoFit/>
          </a:bodyPr>
          <a:lstStyle/>
          <a:p>
            <a:pPr>
              <a:lnSpc>
                <a:spcPts val="1425"/>
              </a:lnSpc>
              <a:spcAft>
                <a:spcPts val="800"/>
              </a:spcAft>
            </a:pPr>
            <a:r>
              <a:rPr lang="en-US" sz="1800" b="1" dirty="0">
                <a:solidFill>
                  <a:srgbClr val="000000"/>
                </a:solidFill>
                <a:latin typeface="Segoe UI" panose="020B0502040204020203" pitchFamily="34" charset="0"/>
                <a:cs typeface="Times New Roman" panose="02020603050405020304" pitchFamily="18" charset="0"/>
              </a:rPr>
              <a:t>Exercise</a:t>
            </a: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US" sz="1800" b="1" dirty="0">
                <a:solidFill>
                  <a:srgbClr val="000000"/>
                </a:solidFill>
                <a:latin typeface="Segoe UI" panose="020B0502040204020203" pitchFamily="34" charset="0"/>
                <a:cs typeface="Times New Roman" panose="02020603050405020304" pitchFamily="18" charset="0"/>
              </a:rPr>
              <a:t>1 - Task 1: Design a real-time solution in Azure.</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03275A9-709E-43CB-B3BE-93EB9555F5AF}"/>
              </a:ext>
            </a:extLst>
          </p:cNvPr>
          <p:cNvGraphicFramePr>
            <a:graphicFrameLocks noGrp="1"/>
          </p:cNvGraphicFramePr>
          <p:nvPr>
            <p:extLst>
              <p:ext uri="{D42A27DB-BD31-4B8C-83A1-F6EECF244321}">
                <p14:modId xmlns:p14="http://schemas.microsoft.com/office/powerpoint/2010/main" val="3199470912"/>
              </p:ext>
            </p:extLst>
          </p:nvPr>
        </p:nvGraphicFramePr>
        <p:xfrm>
          <a:off x="471466" y="1640300"/>
          <a:ext cx="11361958" cy="3943960"/>
        </p:xfrm>
        <a:graphic>
          <a:graphicData uri="http://schemas.openxmlformats.org/drawingml/2006/table">
            <a:tbl>
              <a:tblPr firstRow="1" firstCol="1" bandRow="1">
                <a:tableStyleId>{5C22544A-7EE6-4342-B048-85BDC9FD1C3A}</a:tableStyleId>
              </a:tblPr>
              <a:tblGrid>
                <a:gridCol w="469413">
                  <a:extLst>
                    <a:ext uri="{9D8B030D-6E8A-4147-A177-3AD203B41FA5}">
                      <a16:colId xmlns:a16="http://schemas.microsoft.com/office/drawing/2014/main" val="3154025882"/>
                    </a:ext>
                  </a:extLst>
                </a:gridCol>
                <a:gridCol w="8288224">
                  <a:extLst>
                    <a:ext uri="{9D8B030D-6E8A-4147-A177-3AD203B41FA5}">
                      <a16:colId xmlns:a16="http://schemas.microsoft.com/office/drawing/2014/main" val="1905900742"/>
                    </a:ext>
                  </a:extLst>
                </a:gridCol>
                <a:gridCol w="2604321">
                  <a:extLst>
                    <a:ext uri="{9D8B030D-6E8A-4147-A177-3AD203B41FA5}">
                      <a16:colId xmlns:a16="http://schemas.microsoft.com/office/drawing/2014/main" val="2999301459"/>
                    </a:ext>
                  </a:extLst>
                </a:gridCol>
              </a:tblGrid>
              <a:tr h="638328">
                <a:tc>
                  <a:txBody>
                    <a:bodyPr/>
                    <a:lstStyle/>
                    <a:p>
                      <a:pPr>
                        <a:lnSpc>
                          <a:spcPct val="107000"/>
                        </a:lnSpc>
                        <a:spcAft>
                          <a:spcPts val="0"/>
                        </a:spcAft>
                      </a:pPr>
                      <a:r>
                        <a:rPr lang="en-GB" sz="1600">
                          <a:effectLst/>
                        </a:rPr>
                        <a:t>#</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Requirement</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Technology Suggestion</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0133034"/>
                  </a:ext>
                </a:extLst>
              </a:tr>
              <a:tr h="684252">
                <a:tc>
                  <a:txBody>
                    <a:bodyPr/>
                    <a:lstStyle/>
                    <a:p>
                      <a:pPr>
                        <a:lnSpc>
                          <a:spcPct val="107000"/>
                        </a:lnSpc>
                        <a:spcAft>
                          <a:spcPts val="0"/>
                        </a:spcAft>
                      </a:pPr>
                      <a:r>
                        <a:rPr lang="en-GB" sz="1600">
                          <a:effectLst/>
                        </a:rPr>
                        <a:t>1</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GB" sz="1600" b="1" dirty="0">
                          <a:effectLst/>
                        </a:rPr>
                        <a:t>Performing analysis of real-time social media data (Exercise 1 – Task 2)</a:t>
                      </a:r>
                      <a:endParaRPr lang="es-A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GB" sz="1600" b="1" dirty="0">
                          <a:effectLst/>
                        </a:rPr>
                        <a:t>?</a:t>
                      </a:r>
                    </a:p>
                    <a:p>
                      <a:pPr>
                        <a:lnSpc>
                          <a:spcPct val="100000"/>
                        </a:lnSpc>
                        <a:spcAft>
                          <a:spcPts val="0"/>
                        </a:spcAft>
                      </a:pPr>
                      <a:r>
                        <a:rPr lang="en-GB" sz="1600" b="1" dirty="0">
                          <a:effectLst/>
                          <a:latin typeface="Calibri" panose="020F0502020204030204" pitchFamily="34" charset="0"/>
                          <a:ea typeface="Calibri" panose="020F0502020204030204" pitchFamily="34" charset="0"/>
                          <a:cs typeface="Times New Roman" panose="02020603050405020304" pitchFamily="18" charset="0"/>
                        </a:rPr>
                        <a:t>?</a:t>
                      </a:r>
                      <a:endParaRPr lang="es-A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7546382"/>
                  </a:ext>
                </a:extLst>
              </a:tr>
              <a:tr h="1310690">
                <a:tc>
                  <a:txBody>
                    <a:bodyPr/>
                    <a:lstStyle/>
                    <a:p>
                      <a:pPr>
                        <a:lnSpc>
                          <a:spcPct val="107000"/>
                        </a:lnSpc>
                        <a:spcAft>
                          <a:spcPts val="0"/>
                        </a:spcAft>
                      </a:pPr>
                      <a:r>
                        <a:rPr lang="en-GB" sz="1600">
                          <a:effectLst/>
                        </a:rPr>
                        <a:t>2</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GB" sz="1600" b="1" dirty="0">
                          <a:effectLst/>
                        </a:rPr>
                        <a:t>Connected bicycle streaming data (Exercise 2 – Task 1)</a:t>
                      </a:r>
                      <a:endParaRPr lang="es-A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s-AR" sz="1600" b="1" dirty="0">
                          <a:effectLst/>
                        </a:rPr>
                        <a:t>?</a:t>
                      </a:r>
                    </a:p>
                    <a:p>
                      <a:pPr>
                        <a:lnSpc>
                          <a:spcPct val="100000"/>
                        </a:lnSpc>
                        <a:spcAft>
                          <a:spcPts val="0"/>
                        </a:spcAft>
                      </a:pPr>
                      <a:r>
                        <a:rPr lang="es-AR" sz="1600" b="1" dirty="0">
                          <a:effectLst/>
                        </a:rPr>
                        <a:t>?</a:t>
                      </a:r>
                      <a:endParaRPr lang="es-A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30303704"/>
                  </a:ext>
                </a:extLst>
              </a:tr>
              <a:tr h="1310690">
                <a:tc>
                  <a:txBody>
                    <a:bodyPr/>
                    <a:lstStyle/>
                    <a:p>
                      <a:pPr>
                        <a:lnSpc>
                          <a:spcPct val="107000"/>
                        </a:lnSpc>
                        <a:spcAft>
                          <a:spcPts val="0"/>
                        </a:spcAft>
                      </a:pPr>
                      <a:r>
                        <a:rPr lang="en-GB" sz="1600">
                          <a:effectLst/>
                        </a:rPr>
                        <a:t>3</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b="1" dirty="0">
                          <a:effectLst/>
                        </a:rPr>
                        <a:t>Performing </a:t>
                      </a:r>
                      <a:r>
                        <a:rPr lang="en-GB" sz="1600" b="1" u="sng" dirty="0">
                          <a:effectLst/>
                        </a:rPr>
                        <a:t>predictive analytics </a:t>
                      </a:r>
                      <a:r>
                        <a:rPr lang="en-GB" sz="1600" b="1" dirty="0">
                          <a:effectLst/>
                        </a:rPr>
                        <a:t>of bicycle maintenance (Exercise 2 – Task 1)</a:t>
                      </a:r>
                      <a:endParaRPr lang="es-AR" sz="16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Aft>
                          <a:spcPts val="0"/>
                        </a:spcAft>
                      </a:pPr>
                      <a:endParaRPr lang="es-AR" sz="1600" b="1" dirty="0">
                        <a:effectLst/>
                      </a:endParaRPr>
                    </a:p>
                    <a:p>
                      <a:pPr>
                        <a:lnSpc>
                          <a:spcPct val="100000"/>
                        </a:lnSpc>
                        <a:spcAft>
                          <a:spcPts val="0"/>
                        </a:spcAft>
                      </a:pPr>
                      <a:r>
                        <a:rPr lang="en-GB" sz="1600" b="1" dirty="0">
                          <a:effectLst/>
                        </a:rPr>
                        <a:t> </a:t>
                      </a:r>
                      <a:endParaRPr lang="es-A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s-AR" sz="1600" b="1" dirty="0">
                          <a:effectLst/>
                        </a:rPr>
                        <a:t>?</a:t>
                      </a:r>
                    </a:p>
                    <a:p>
                      <a:pPr>
                        <a:lnSpc>
                          <a:spcPct val="100000"/>
                        </a:lnSpc>
                        <a:spcAft>
                          <a:spcPts val="0"/>
                        </a:spcAft>
                      </a:pPr>
                      <a:r>
                        <a:rPr lang="es-AR" sz="1600" b="1" dirty="0">
                          <a:effectLst/>
                        </a:rPr>
                        <a:t>?</a:t>
                      </a:r>
                      <a:endParaRPr lang="es-A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1706740"/>
                  </a:ext>
                </a:extLst>
              </a:tr>
            </a:tbl>
          </a:graphicData>
        </a:graphic>
      </p:graphicFrame>
    </p:spTree>
    <p:extLst>
      <p:ext uri="{BB962C8B-B14F-4D97-AF65-F5344CB8AC3E}">
        <p14:creationId xmlns:p14="http://schemas.microsoft.com/office/powerpoint/2010/main" val="142345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4" name="Rectangle 3">
            <a:extLst>
              <a:ext uri="{FF2B5EF4-FFF2-40B4-BE49-F238E27FC236}">
                <a16:creationId xmlns:a16="http://schemas.microsoft.com/office/drawing/2014/main" id="{DE43D728-C598-4E1B-9653-E0192A7267FE}"/>
              </a:ext>
            </a:extLst>
          </p:cNvPr>
          <p:cNvSpPr/>
          <p:nvPr/>
        </p:nvSpPr>
        <p:spPr>
          <a:xfrm>
            <a:off x="358576" y="1070272"/>
            <a:ext cx="11131410" cy="286040"/>
          </a:xfrm>
          <a:prstGeom prst="rect">
            <a:avLst/>
          </a:prstGeom>
        </p:spPr>
        <p:txBody>
          <a:bodyPr wrap="square">
            <a:spAutoFit/>
          </a:bodyPr>
          <a:lstStyle/>
          <a:p>
            <a:pPr>
              <a:lnSpc>
                <a:spcPts val="1425"/>
              </a:lnSpc>
              <a:spcAft>
                <a:spcPts val="800"/>
              </a:spcAft>
            </a:pPr>
            <a:r>
              <a:rPr lang="en-US" sz="1800" b="1" dirty="0">
                <a:solidFill>
                  <a:srgbClr val="000000"/>
                </a:solidFill>
                <a:latin typeface="Segoe UI" panose="020B0502040204020203" pitchFamily="34" charset="0"/>
                <a:cs typeface="Times New Roman" panose="02020603050405020304" pitchFamily="18" charset="0"/>
              </a:rPr>
              <a:t>Exercise</a:t>
            </a: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US" sz="1800" b="1" dirty="0">
                <a:solidFill>
                  <a:srgbClr val="000000"/>
                </a:solidFill>
                <a:latin typeface="Segoe UI" panose="020B0502040204020203" pitchFamily="34" charset="0"/>
                <a:cs typeface="Times New Roman" panose="02020603050405020304" pitchFamily="18" charset="0"/>
              </a:rPr>
              <a:t>1 - Task 1: Design a real-time solution in Azure.</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03275A9-709E-43CB-B3BE-93EB9555F5AF}"/>
              </a:ext>
            </a:extLst>
          </p:cNvPr>
          <p:cNvGraphicFramePr>
            <a:graphicFrameLocks noGrp="1"/>
          </p:cNvGraphicFramePr>
          <p:nvPr/>
        </p:nvGraphicFramePr>
        <p:xfrm>
          <a:off x="471466" y="1640300"/>
          <a:ext cx="11361958" cy="3943960"/>
        </p:xfrm>
        <a:graphic>
          <a:graphicData uri="http://schemas.openxmlformats.org/drawingml/2006/table">
            <a:tbl>
              <a:tblPr firstRow="1" firstCol="1" bandRow="1">
                <a:tableStyleId>{5C22544A-7EE6-4342-B048-85BDC9FD1C3A}</a:tableStyleId>
              </a:tblPr>
              <a:tblGrid>
                <a:gridCol w="469413">
                  <a:extLst>
                    <a:ext uri="{9D8B030D-6E8A-4147-A177-3AD203B41FA5}">
                      <a16:colId xmlns:a16="http://schemas.microsoft.com/office/drawing/2014/main" val="3154025882"/>
                    </a:ext>
                  </a:extLst>
                </a:gridCol>
                <a:gridCol w="8288224">
                  <a:extLst>
                    <a:ext uri="{9D8B030D-6E8A-4147-A177-3AD203B41FA5}">
                      <a16:colId xmlns:a16="http://schemas.microsoft.com/office/drawing/2014/main" val="1905900742"/>
                    </a:ext>
                  </a:extLst>
                </a:gridCol>
                <a:gridCol w="2604321">
                  <a:extLst>
                    <a:ext uri="{9D8B030D-6E8A-4147-A177-3AD203B41FA5}">
                      <a16:colId xmlns:a16="http://schemas.microsoft.com/office/drawing/2014/main" val="2999301459"/>
                    </a:ext>
                  </a:extLst>
                </a:gridCol>
              </a:tblGrid>
              <a:tr h="638328">
                <a:tc>
                  <a:txBody>
                    <a:bodyPr/>
                    <a:lstStyle/>
                    <a:p>
                      <a:pPr>
                        <a:lnSpc>
                          <a:spcPct val="107000"/>
                        </a:lnSpc>
                        <a:spcAft>
                          <a:spcPts val="0"/>
                        </a:spcAft>
                      </a:pPr>
                      <a:r>
                        <a:rPr lang="en-GB" sz="1600">
                          <a:effectLst/>
                        </a:rPr>
                        <a:t>#</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Requirement</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600">
                          <a:effectLst/>
                        </a:rPr>
                        <a:t>Technology Suggestion</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0133034"/>
                  </a:ext>
                </a:extLst>
              </a:tr>
              <a:tr h="684252">
                <a:tc>
                  <a:txBody>
                    <a:bodyPr/>
                    <a:lstStyle/>
                    <a:p>
                      <a:pPr>
                        <a:lnSpc>
                          <a:spcPct val="107000"/>
                        </a:lnSpc>
                        <a:spcAft>
                          <a:spcPts val="0"/>
                        </a:spcAft>
                      </a:pPr>
                      <a:r>
                        <a:rPr lang="en-GB" sz="1600">
                          <a:effectLst/>
                        </a:rPr>
                        <a:t>1</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GB" sz="1600" b="1" dirty="0">
                          <a:effectLst/>
                        </a:rPr>
                        <a:t>Performing analysis of real-time social media data (Exercise 1 – Task 2)</a:t>
                      </a:r>
                      <a:endParaRPr lang="es-A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GB" sz="1600" b="1" dirty="0">
                          <a:effectLst/>
                        </a:rPr>
                        <a:t>Event Hub</a:t>
                      </a:r>
                    </a:p>
                    <a:p>
                      <a:pPr>
                        <a:lnSpc>
                          <a:spcPct val="100000"/>
                        </a:lnSpc>
                        <a:spcAft>
                          <a:spcPts val="0"/>
                        </a:spcAft>
                      </a:pPr>
                      <a:r>
                        <a:rPr lang="en-GB" sz="1600" b="1" dirty="0">
                          <a:effectLst/>
                        </a:rPr>
                        <a:t>Stream Analytics</a:t>
                      </a:r>
                      <a:endParaRPr lang="es-A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7546382"/>
                  </a:ext>
                </a:extLst>
              </a:tr>
              <a:tr h="1310690">
                <a:tc>
                  <a:txBody>
                    <a:bodyPr/>
                    <a:lstStyle/>
                    <a:p>
                      <a:pPr>
                        <a:lnSpc>
                          <a:spcPct val="107000"/>
                        </a:lnSpc>
                        <a:spcAft>
                          <a:spcPts val="0"/>
                        </a:spcAft>
                      </a:pPr>
                      <a:r>
                        <a:rPr lang="en-GB" sz="1600">
                          <a:effectLst/>
                        </a:rPr>
                        <a:t>2</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GB" sz="1600" b="1" dirty="0">
                          <a:effectLst/>
                        </a:rPr>
                        <a:t>Connected bicycle streaming data (Exercise 2 – Task 1)</a:t>
                      </a:r>
                      <a:endParaRPr lang="es-A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GB" sz="1600" b="1">
                          <a:effectLst/>
                        </a:rPr>
                        <a:t>IoT Hubs.</a:t>
                      </a:r>
                      <a:endParaRPr lang="es-AR" sz="1600" b="1">
                        <a:effectLst/>
                      </a:endParaRPr>
                    </a:p>
                    <a:p>
                      <a:pPr>
                        <a:lnSpc>
                          <a:spcPct val="100000"/>
                        </a:lnSpc>
                        <a:spcAft>
                          <a:spcPts val="0"/>
                        </a:spcAft>
                      </a:pPr>
                      <a:r>
                        <a:rPr lang="en-GB" sz="1600" b="1">
                          <a:effectLst/>
                        </a:rPr>
                        <a:t>Stream Analytics </a:t>
                      </a:r>
                      <a:endParaRPr lang="es-AR"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30303704"/>
                  </a:ext>
                </a:extLst>
              </a:tr>
              <a:tr h="1310690">
                <a:tc>
                  <a:txBody>
                    <a:bodyPr/>
                    <a:lstStyle/>
                    <a:p>
                      <a:pPr>
                        <a:lnSpc>
                          <a:spcPct val="107000"/>
                        </a:lnSpc>
                        <a:spcAft>
                          <a:spcPts val="0"/>
                        </a:spcAft>
                      </a:pPr>
                      <a:r>
                        <a:rPr lang="en-GB" sz="1600">
                          <a:effectLst/>
                        </a:rPr>
                        <a:t>3</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b="1" dirty="0">
                          <a:effectLst/>
                        </a:rPr>
                        <a:t>Performing </a:t>
                      </a:r>
                      <a:r>
                        <a:rPr lang="en-GB" sz="1600" b="1" u="sng" dirty="0">
                          <a:effectLst/>
                        </a:rPr>
                        <a:t>predictive analytics </a:t>
                      </a:r>
                      <a:r>
                        <a:rPr lang="en-GB" sz="1600" b="1" dirty="0">
                          <a:effectLst/>
                        </a:rPr>
                        <a:t>of bicycle maintenance (Exercise 2 – Task 1)</a:t>
                      </a:r>
                      <a:endParaRPr lang="es-AR" sz="16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Aft>
                          <a:spcPts val="0"/>
                        </a:spcAft>
                      </a:pPr>
                      <a:endParaRPr lang="es-AR" sz="1600" b="1" dirty="0">
                        <a:effectLst/>
                      </a:endParaRPr>
                    </a:p>
                    <a:p>
                      <a:pPr>
                        <a:lnSpc>
                          <a:spcPct val="100000"/>
                        </a:lnSpc>
                        <a:spcAft>
                          <a:spcPts val="0"/>
                        </a:spcAft>
                      </a:pPr>
                      <a:r>
                        <a:rPr lang="en-GB" sz="1600" b="1" dirty="0">
                          <a:effectLst/>
                        </a:rPr>
                        <a:t> </a:t>
                      </a:r>
                      <a:endParaRPr lang="es-A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GB" sz="1600" b="1" dirty="0">
                          <a:effectLst/>
                        </a:rPr>
                        <a:t>IoT Hubs.</a:t>
                      </a:r>
                      <a:endParaRPr lang="es-AR" sz="1600" b="1" dirty="0">
                        <a:effectLst/>
                      </a:endParaRPr>
                    </a:p>
                    <a:p>
                      <a:pPr>
                        <a:lnSpc>
                          <a:spcPct val="100000"/>
                        </a:lnSpc>
                        <a:spcAft>
                          <a:spcPts val="0"/>
                        </a:spcAft>
                      </a:pPr>
                      <a:r>
                        <a:rPr lang="en-GB" sz="1600" b="1" dirty="0">
                          <a:effectLst/>
                        </a:rPr>
                        <a:t>Azure Databricks</a:t>
                      </a:r>
                      <a:endParaRPr lang="es-AR"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91706740"/>
                  </a:ext>
                </a:extLst>
              </a:tr>
            </a:tbl>
          </a:graphicData>
        </a:graphic>
      </p:graphicFrame>
    </p:spTree>
    <p:extLst>
      <p:ext uri="{BB962C8B-B14F-4D97-AF65-F5344CB8AC3E}">
        <p14:creationId xmlns:p14="http://schemas.microsoft.com/office/powerpoint/2010/main" val="7773938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4" name="Rectangle 3">
            <a:extLst>
              <a:ext uri="{FF2B5EF4-FFF2-40B4-BE49-F238E27FC236}">
                <a16:creationId xmlns:a16="http://schemas.microsoft.com/office/drawing/2014/main" id="{DE43D728-C598-4E1B-9653-E0192A7267FE}"/>
              </a:ext>
            </a:extLst>
          </p:cNvPr>
          <p:cNvSpPr/>
          <p:nvPr/>
        </p:nvSpPr>
        <p:spPr>
          <a:xfrm>
            <a:off x="358576" y="1070272"/>
            <a:ext cx="11131410" cy="465577"/>
          </a:xfrm>
          <a:prstGeom prst="rect">
            <a:avLst/>
          </a:prstGeom>
        </p:spPr>
        <p:txBody>
          <a:bodyPr wrap="square">
            <a:spAutoFit/>
          </a:bodyPr>
          <a:lstStyle/>
          <a:p>
            <a:pPr>
              <a:lnSpc>
                <a:spcPts val="1425"/>
              </a:lnSpc>
              <a:spcAft>
                <a:spcPts val="800"/>
              </a:spcAft>
            </a:pPr>
            <a:r>
              <a:rPr lang="en-US" sz="1800" b="1" dirty="0">
                <a:solidFill>
                  <a:srgbClr val="000000"/>
                </a:solidFill>
                <a:latin typeface="Segoe UI" panose="020B0502040204020203" pitchFamily="34" charset="0"/>
                <a:cs typeface="Times New Roman" panose="02020603050405020304" pitchFamily="18" charset="0"/>
              </a:rPr>
              <a:t>Exercise</a:t>
            </a: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US" sz="1800" b="1" dirty="0">
                <a:solidFill>
                  <a:srgbClr val="000000"/>
                </a:solidFill>
                <a:latin typeface="Segoe UI" panose="020B0502040204020203" pitchFamily="34" charset="0"/>
                <a:cs typeface="Times New Roman" panose="02020603050405020304" pitchFamily="18" charset="0"/>
              </a:rPr>
              <a:t>1 - Task 2: Build a high-level architecture that reflects a stream processing pipeline with </a:t>
            </a:r>
            <a:r>
              <a:rPr lang="en-US" sz="1800" b="1" dirty="0">
                <a:solidFill>
                  <a:srgbClr val="0078D4"/>
                </a:solidFill>
                <a:latin typeface="Segoe UI" panose="020B0502040204020203" pitchFamily="34" charset="0"/>
                <a:cs typeface="Times New Roman" panose="02020603050405020304" pitchFamily="18" charset="0"/>
              </a:rPr>
              <a:t>Azure Stream Analytics</a:t>
            </a:r>
            <a:r>
              <a:rPr lang="en-US" sz="1800" b="1" dirty="0">
                <a:solidFill>
                  <a:srgbClr val="000000"/>
                </a:solidFill>
                <a:latin typeface="Segoe UI" panose="020B0502040204020203" pitchFamily="34" charset="0"/>
                <a:cs typeface="Times New Roman" panose="02020603050405020304" pitchFamily="18" charset="0"/>
              </a:rPr>
              <a:t>.</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662C1E13-5624-410C-A03C-E24692511A2A}"/>
              </a:ext>
            </a:extLst>
          </p:cNvPr>
          <p:cNvPicPr>
            <a:picLocks noChangeAspect="1"/>
          </p:cNvPicPr>
          <p:nvPr/>
        </p:nvPicPr>
        <p:blipFill>
          <a:blip r:embed="rId3"/>
          <a:stretch>
            <a:fillRect/>
          </a:stretch>
        </p:blipFill>
        <p:spPr>
          <a:xfrm>
            <a:off x="1654545" y="2603421"/>
            <a:ext cx="8882910" cy="1651158"/>
          </a:xfrm>
          <a:prstGeom prst="rect">
            <a:avLst/>
          </a:prstGeom>
        </p:spPr>
      </p:pic>
    </p:spTree>
    <p:extLst>
      <p:ext uri="{BB962C8B-B14F-4D97-AF65-F5344CB8AC3E}">
        <p14:creationId xmlns:p14="http://schemas.microsoft.com/office/powerpoint/2010/main" val="221568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4" name="Rectangle 3">
            <a:extLst>
              <a:ext uri="{FF2B5EF4-FFF2-40B4-BE49-F238E27FC236}">
                <a16:creationId xmlns:a16="http://schemas.microsoft.com/office/drawing/2014/main" id="{DE43D728-C598-4E1B-9653-E0192A7267FE}"/>
              </a:ext>
            </a:extLst>
          </p:cNvPr>
          <p:cNvSpPr/>
          <p:nvPr/>
        </p:nvSpPr>
        <p:spPr>
          <a:xfrm>
            <a:off x="358575" y="1070272"/>
            <a:ext cx="10831041" cy="465577"/>
          </a:xfrm>
          <a:prstGeom prst="rect">
            <a:avLst/>
          </a:prstGeom>
        </p:spPr>
        <p:txBody>
          <a:bodyPr wrap="square">
            <a:spAutoFit/>
          </a:bodyPr>
          <a:lstStyle/>
          <a:p>
            <a:pPr>
              <a:lnSpc>
                <a:spcPts val="1425"/>
              </a:lnSpc>
              <a:spcAft>
                <a:spcPts val="800"/>
              </a:spcAft>
            </a:pPr>
            <a:r>
              <a:rPr lang="en-US" sz="1800" b="1" dirty="0">
                <a:solidFill>
                  <a:srgbClr val="000000"/>
                </a:solidFill>
                <a:latin typeface="Segoe UI" panose="020B0502040204020203" pitchFamily="34" charset="0"/>
                <a:cs typeface="Times New Roman" panose="02020603050405020304" pitchFamily="18" charset="0"/>
              </a:rPr>
              <a:t>Exercise 2 - Task 1: Create a high-level architecture to include a stream processing pipeline with </a:t>
            </a:r>
            <a:r>
              <a:rPr lang="en-US" sz="1800" b="1" dirty="0">
                <a:solidFill>
                  <a:srgbClr val="0078D4"/>
                </a:solidFill>
                <a:latin typeface="Segoe UI" panose="020B0502040204020203" pitchFamily="34" charset="0"/>
                <a:cs typeface="Times New Roman" panose="02020603050405020304" pitchFamily="18" charset="0"/>
              </a:rPr>
              <a:t>Azure</a:t>
            </a:r>
            <a:r>
              <a:rPr lang="en-US" sz="1800" b="1" dirty="0">
                <a:solidFill>
                  <a:srgbClr val="000000"/>
                </a:solidFill>
                <a:latin typeface="Segoe UI" panose="020B0502040204020203" pitchFamily="34" charset="0"/>
                <a:cs typeface="Times New Roman" panose="02020603050405020304" pitchFamily="18" charset="0"/>
              </a:rPr>
              <a:t> </a:t>
            </a:r>
            <a:r>
              <a:rPr lang="en-US" sz="1800" b="1" dirty="0">
                <a:solidFill>
                  <a:srgbClr val="0078D4"/>
                </a:solidFill>
                <a:latin typeface="Segoe UI" panose="020B0502040204020203" pitchFamily="34" charset="0"/>
                <a:cs typeface="Times New Roman" panose="02020603050405020304" pitchFamily="18" charset="0"/>
              </a:rPr>
              <a:t>Databricks</a:t>
            </a:r>
            <a:endParaRPr lang="es-AR" sz="1800" dirty="0">
              <a:solidFill>
                <a:srgbClr val="0078D4"/>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3CA5EBB-DF0F-46B8-A1F6-8C7475C4E07C}"/>
              </a:ext>
            </a:extLst>
          </p:cNvPr>
          <p:cNvPicPr>
            <a:picLocks noChangeAspect="1"/>
          </p:cNvPicPr>
          <p:nvPr/>
        </p:nvPicPr>
        <p:blipFill>
          <a:blip r:embed="rId3"/>
          <a:stretch>
            <a:fillRect/>
          </a:stretch>
        </p:blipFill>
        <p:spPr>
          <a:xfrm>
            <a:off x="1650575" y="2373211"/>
            <a:ext cx="8890849" cy="2111577"/>
          </a:xfrm>
          <a:prstGeom prst="rect">
            <a:avLst/>
          </a:prstGeom>
        </p:spPr>
      </p:pic>
    </p:spTree>
    <p:extLst>
      <p:ext uri="{BB962C8B-B14F-4D97-AF65-F5344CB8AC3E}">
        <p14:creationId xmlns:p14="http://schemas.microsoft.com/office/powerpoint/2010/main" val="330088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4" name="Rectangle 3">
            <a:extLst>
              <a:ext uri="{FF2B5EF4-FFF2-40B4-BE49-F238E27FC236}">
                <a16:creationId xmlns:a16="http://schemas.microsoft.com/office/drawing/2014/main" id="{DE43D728-C598-4E1B-9653-E0192A7267FE}"/>
              </a:ext>
            </a:extLst>
          </p:cNvPr>
          <p:cNvSpPr/>
          <p:nvPr/>
        </p:nvSpPr>
        <p:spPr>
          <a:xfrm>
            <a:off x="358575" y="1070272"/>
            <a:ext cx="11018521" cy="465577"/>
          </a:xfrm>
          <a:prstGeom prst="rect">
            <a:avLst/>
          </a:prstGeom>
        </p:spPr>
        <p:txBody>
          <a:bodyPr wrap="square">
            <a:spAutoFit/>
          </a:bodyPr>
          <a:lstStyle/>
          <a:p>
            <a:pPr>
              <a:lnSpc>
                <a:spcPts val="1425"/>
              </a:lnSpc>
              <a:spcAft>
                <a:spcPts val="800"/>
              </a:spcAft>
            </a:pPr>
            <a:r>
              <a:rPr lang="en-US" sz="1800" b="1" dirty="0">
                <a:solidFill>
                  <a:srgbClr val="000000"/>
                </a:solidFill>
                <a:latin typeface="Segoe UI" panose="020B0502040204020203" pitchFamily="34" charset="0"/>
                <a:cs typeface="Times New Roman" panose="02020603050405020304" pitchFamily="18" charset="0"/>
              </a:rPr>
              <a:t>Exercise 2 - Task 1: Create a high-level architecture to include a stream processing pipeline with </a:t>
            </a:r>
            <a:r>
              <a:rPr lang="en-US" sz="1800" b="1" dirty="0">
                <a:solidFill>
                  <a:srgbClr val="0078D4"/>
                </a:solidFill>
                <a:latin typeface="Segoe UI" panose="020B0502040204020203" pitchFamily="34" charset="0"/>
                <a:cs typeface="Times New Roman" panose="02020603050405020304" pitchFamily="18" charset="0"/>
              </a:rPr>
              <a:t>Azure Databricks</a:t>
            </a:r>
            <a:endParaRPr lang="es-AR" sz="1800" dirty="0">
              <a:solidFill>
                <a:srgbClr val="0078D4"/>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901E6368-DA41-4127-BC83-3548F8AF6E9A}"/>
              </a:ext>
            </a:extLst>
          </p:cNvPr>
          <p:cNvPicPr>
            <a:picLocks noChangeAspect="1"/>
          </p:cNvPicPr>
          <p:nvPr/>
        </p:nvPicPr>
        <p:blipFill>
          <a:blip r:embed="rId3"/>
          <a:stretch>
            <a:fillRect/>
          </a:stretch>
        </p:blipFill>
        <p:spPr>
          <a:xfrm>
            <a:off x="1654545" y="2015990"/>
            <a:ext cx="8882910" cy="2826020"/>
          </a:xfrm>
          <a:prstGeom prst="rect">
            <a:avLst/>
          </a:prstGeom>
        </p:spPr>
      </p:pic>
    </p:spTree>
    <p:extLst>
      <p:ext uri="{BB962C8B-B14F-4D97-AF65-F5344CB8AC3E}">
        <p14:creationId xmlns:p14="http://schemas.microsoft.com/office/powerpoint/2010/main" val="397356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4" name="Rectangle 3">
            <a:extLst>
              <a:ext uri="{FF2B5EF4-FFF2-40B4-BE49-F238E27FC236}">
                <a16:creationId xmlns:a16="http://schemas.microsoft.com/office/drawing/2014/main" id="{DE43D728-C598-4E1B-9653-E0192A7267FE}"/>
              </a:ext>
            </a:extLst>
          </p:cNvPr>
          <p:cNvSpPr/>
          <p:nvPr/>
        </p:nvSpPr>
        <p:spPr>
          <a:xfrm>
            <a:off x="358575" y="1070272"/>
            <a:ext cx="11585185" cy="465577"/>
          </a:xfrm>
          <a:prstGeom prst="rect">
            <a:avLst/>
          </a:prstGeom>
        </p:spPr>
        <p:txBody>
          <a:bodyPr wrap="square">
            <a:spAutoFit/>
          </a:bodyPr>
          <a:lstStyle/>
          <a:p>
            <a:pPr>
              <a:lnSpc>
                <a:spcPts val="1425"/>
              </a:lnSpc>
              <a:spcAft>
                <a:spcPts val="800"/>
              </a:spcAft>
            </a:pPr>
            <a:r>
              <a:rPr lang="en-US" sz="1800" b="1" dirty="0">
                <a:solidFill>
                  <a:srgbClr val="000000"/>
                </a:solidFill>
                <a:latin typeface="Segoe UI" panose="020B0502040204020203" pitchFamily="34" charset="0"/>
                <a:cs typeface="Times New Roman" panose="02020603050405020304" pitchFamily="18" charset="0"/>
              </a:rPr>
              <a:t>Exercise 2 - Task 1: Create a high-level architecture to include a stream processing pipeline with Databricks</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8EAF3984-A2DC-48AD-A0C6-35339F4BACB9}"/>
              </a:ext>
            </a:extLst>
          </p:cNvPr>
          <p:cNvPicPr>
            <a:picLocks noChangeAspect="1"/>
          </p:cNvPicPr>
          <p:nvPr/>
        </p:nvPicPr>
        <p:blipFill>
          <a:blip r:embed="rId3"/>
          <a:stretch>
            <a:fillRect/>
          </a:stretch>
        </p:blipFill>
        <p:spPr>
          <a:xfrm>
            <a:off x="358575" y="1778907"/>
            <a:ext cx="11585185" cy="4565331"/>
          </a:xfrm>
          <a:prstGeom prst="rect">
            <a:avLst/>
          </a:prstGeom>
        </p:spPr>
      </p:pic>
    </p:spTree>
    <p:extLst>
      <p:ext uri="{BB962C8B-B14F-4D97-AF65-F5344CB8AC3E}">
        <p14:creationId xmlns:p14="http://schemas.microsoft.com/office/powerpoint/2010/main" val="3096812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4" name="Rectangle 3">
            <a:extLst>
              <a:ext uri="{FF2B5EF4-FFF2-40B4-BE49-F238E27FC236}">
                <a16:creationId xmlns:a16="http://schemas.microsoft.com/office/drawing/2014/main" id="{DE43D728-C598-4E1B-9653-E0192A7267FE}"/>
              </a:ext>
            </a:extLst>
          </p:cNvPr>
          <p:cNvSpPr/>
          <p:nvPr/>
        </p:nvSpPr>
        <p:spPr>
          <a:xfrm>
            <a:off x="358575" y="1070272"/>
            <a:ext cx="11764295" cy="286040"/>
          </a:xfrm>
          <a:prstGeom prst="rect">
            <a:avLst/>
          </a:prstGeom>
        </p:spPr>
        <p:txBody>
          <a:bodyPr wrap="square">
            <a:spAutoFit/>
          </a:bodyPr>
          <a:lstStyle/>
          <a:p>
            <a:pPr>
              <a:lnSpc>
                <a:spcPts val="1425"/>
              </a:lnSpc>
              <a:spcAft>
                <a:spcPts val="800"/>
              </a:spcAft>
            </a:pPr>
            <a:r>
              <a:rPr lang="en-US" sz="1800" b="1" dirty="0">
                <a:solidFill>
                  <a:srgbClr val="000000"/>
                </a:solidFill>
                <a:latin typeface="Segoe UI" panose="020B0502040204020203" pitchFamily="34" charset="0"/>
                <a:cs typeface="Times New Roman" panose="02020603050405020304" pitchFamily="18" charset="0"/>
              </a:rPr>
              <a:t>Exercise 2 - Task 1: Create a high-level architecture to include a stream processing pipeline with Databricks</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CFDCF19C-8B41-4EFE-B91F-3D70630F781D}"/>
              </a:ext>
            </a:extLst>
          </p:cNvPr>
          <p:cNvPicPr>
            <a:picLocks noChangeAspect="1"/>
          </p:cNvPicPr>
          <p:nvPr/>
        </p:nvPicPr>
        <p:blipFill>
          <a:blip r:embed="rId3"/>
          <a:stretch>
            <a:fillRect/>
          </a:stretch>
        </p:blipFill>
        <p:spPr>
          <a:xfrm>
            <a:off x="471466" y="1424597"/>
            <a:ext cx="11472294" cy="5215435"/>
          </a:xfrm>
          <a:prstGeom prst="rect">
            <a:avLst/>
          </a:prstGeom>
        </p:spPr>
      </p:pic>
    </p:spTree>
    <p:extLst>
      <p:ext uri="{BB962C8B-B14F-4D97-AF65-F5344CB8AC3E}">
        <p14:creationId xmlns:p14="http://schemas.microsoft.com/office/powerpoint/2010/main" val="237362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 module summary slide. On the right of the screen, there is a picture of a Microsoft Surface with a Microsoft website page open. On the left of the screen, there is a dark section called &quot;Module Summary&quot; that lists out the objectives of the module that the student has just learned. Underneath this is a blue section with the title of &quot;Next Steps&quot; that suggests a resource the students can use to follow up after the course."/>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C183D7F6-B498-43B3-948B-1728B52AA6E4}">
                <adec:decorative xmlns:adec="http://schemas.microsoft.com/office/drawing/2017/decorative" val="1"/>
              </a:ext>
            </a:extLst>
          </p:cNvPr>
          <p:cNvSpPr/>
          <p:nvPr/>
        </p:nvSpPr>
        <p:spPr>
          <a:xfrm>
            <a:off x="199523" y="4055624"/>
            <a:ext cx="5510321" cy="2581689"/>
          </a:xfrm>
          <a:prstGeom prst="rect">
            <a:avLst/>
          </a:prstGeom>
          <a:solidFill>
            <a:schemeClr val="tx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 name="Rectangle 11"/>
          <p:cNvSpPr/>
          <p:nvPr/>
        </p:nvSpPr>
        <p:spPr>
          <a:xfrm>
            <a:off x="340014" y="4794098"/>
            <a:ext cx="4932948" cy="9981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137160" rtlCol="0" anchor="t"/>
          <a:lstStyle/>
          <a:p>
            <a:r>
              <a:rPr lang="en-US" dirty="0"/>
              <a:t>After the course, consider visiting </a:t>
            </a:r>
            <a:r>
              <a:rPr lang="en-US" dirty="0">
                <a:hlinkClick r:id="rId4"/>
              </a:rPr>
              <a:t>the Azure Reference Architecture site</a:t>
            </a:r>
            <a:r>
              <a:rPr lang="en-US" dirty="0"/>
              <a:t> to view a wide range of architectures that can be implemented based on scenario.</a:t>
            </a:r>
          </a:p>
        </p:txBody>
      </p:sp>
      <p:sp>
        <p:nvSpPr>
          <p:cNvPr id="5" name="Arrow: Chevron 4">
            <a:extLst>
              <a:ext uri="{C183D7F6-B498-43B3-948B-1728B52AA6E4}">
                <adec:decorative xmlns:adec="http://schemas.microsoft.com/office/drawing/2017/decorative" val="1"/>
              </a:ext>
            </a:extLst>
          </p:cNvPr>
          <p:cNvSpPr/>
          <p:nvPr/>
        </p:nvSpPr>
        <p:spPr>
          <a:xfrm>
            <a:off x="2963022" y="4196867"/>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a:xfrm>
            <a:off x="247650" y="4111903"/>
            <a:ext cx="11696700" cy="682195"/>
          </a:xfrm>
        </p:spPr>
        <p:txBody>
          <a:bodyPr/>
          <a:lstStyle/>
          <a:p>
            <a:r>
              <a:rPr lang="en-US" sz="4800" dirty="0">
                <a:solidFill>
                  <a:schemeClr val="bg1"/>
                </a:solidFill>
              </a:rPr>
              <a:t>Next steps</a:t>
            </a:r>
          </a:p>
        </p:txBody>
      </p:sp>
      <p:sp>
        <p:nvSpPr>
          <p:cNvPr id="3" name="Rectangle 2"/>
          <p:cNvSpPr/>
          <p:nvPr/>
        </p:nvSpPr>
        <p:spPr>
          <a:xfrm>
            <a:off x="205817" y="150202"/>
            <a:ext cx="5462194" cy="3793435"/>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1088078">
              <a:spcBef>
                <a:spcPct val="0"/>
              </a:spcBef>
            </a:pPr>
            <a:r>
              <a:rPr lang="en-GB" sz="4800" spc="-100" dirty="0">
                <a:solidFill>
                  <a:schemeClr val="bg1"/>
                </a:solidFill>
                <a:latin typeface="+mj-lt"/>
                <a:cs typeface="Segoe UI Semibold" panose="020B0702040204020203" pitchFamily="34" charset="0"/>
              </a:rPr>
              <a:t>Module Summary</a:t>
            </a:r>
            <a:endParaRPr lang="en-ZA" sz="4800" spc="-100" dirty="0">
              <a:solidFill>
                <a:schemeClr val="bg1"/>
              </a:solidFill>
              <a:latin typeface="+mj-lt"/>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b="1" dirty="0">
              <a:solidFill>
                <a:prstClr val="white"/>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u="none" strike="noStrike" kern="1200" cap="none" spc="0" normalizeH="0" baseline="0" noProof="0" dirty="0">
                <a:ln>
                  <a:noFill/>
                </a:ln>
                <a:solidFill>
                  <a:prstClr val="white"/>
                </a:solidFill>
                <a:effectLst/>
                <a:uLnTx/>
                <a:uFillTx/>
                <a:latin typeface="Segoe UI"/>
                <a:ea typeface="+mn-ea"/>
                <a:cs typeface="+mn-cs"/>
              </a:rPr>
              <a:t>In this module, you have learned about:</a:t>
            </a:r>
            <a:endParaRPr lang="en-ZA" sz="1800" b="1" dirty="0">
              <a:solidFill>
                <a:prstClr val="white"/>
              </a:solidFill>
              <a:latin typeface="Segoe UI"/>
            </a:endParaRPr>
          </a:p>
          <a:p>
            <a:r>
              <a:rPr lang="en-ZA" sz="1800" dirty="0">
                <a:solidFill>
                  <a:prstClr val="white"/>
                </a:solidFill>
                <a:latin typeface="Segoe UI"/>
              </a:rPr>
              <a:t>- </a:t>
            </a:r>
            <a:r>
              <a:rPr lang="en-GB" sz="1800" dirty="0"/>
              <a:t>Lambda architectures for a Real-Time Mode Perspective</a:t>
            </a:r>
          </a:p>
          <a:p>
            <a:r>
              <a:rPr lang="en-GB" sz="1800" dirty="0"/>
              <a:t>- Architect a stream processing pipeline with Azure Stream Analytics</a:t>
            </a:r>
          </a:p>
          <a:p>
            <a:r>
              <a:rPr lang="en-GB" sz="1800" dirty="0"/>
              <a:t>- Design a stream processing pipeline with Azure Databricks</a:t>
            </a:r>
          </a:p>
          <a:p>
            <a:r>
              <a:rPr lang="en-GB" sz="1800" dirty="0"/>
              <a:t>- Create an Azure IoT reference architecture</a:t>
            </a:r>
          </a:p>
        </p:txBody>
      </p:sp>
      <p:sp>
        <p:nvSpPr>
          <p:cNvPr id="11" name="Arrow: Chevron 10">
            <a:extLst>
              <a:ext uri="{FF2B5EF4-FFF2-40B4-BE49-F238E27FC236}">
                <a16:creationId xmlns:a16="http://schemas.microsoft.com/office/drawing/2014/main" id="{C8414389-47C1-443D-B7D9-B40BC6278BB9}"/>
              </a:ext>
              <a:ext uri="{C183D7F6-B498-43B3-948B-1728B52AA6E4}">
                <adec:decorative xmlns:adec="http://schemas.microsoft.com/office/drawing/2017/decorative" val="1"/>
              </a:ext>
            </a:extLst>
          </p:cNvPr>
          <p:cNvSpPr/>
          <p:nvPr/>
        </p:nvSpPr>
        <p:spPr>
          <a:xfrm>
            <a:off x="4791822" y="346286"/>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29" name="Rectangle 28">
            <a:extLst>
              <a:ext uri="{C183D7F6-B498-43B3-948B-1728B52AA6E4}">
                <adec:decorative xmlns:adec="http://schemas.microsoft.com/office/drawing/2017/decorative" val="1"/>
              </a:ext>
            </a:extLst>
          </p:cNvPr>
          <p:cNvSpPr/>
          <p:nvPr/>
        </p:nvSpPr>
        <p:spPr>
          <a:xfrm>
            <a:off x="-26127" y="-1466"/>
            <a:ext cx="12216540" cy="129686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320040" rIns="182880" bIns="182880" rtlCol="0" anchor="t"/>
          <a:lstStyle/>
          <a:p>
            <a:pPr marL="0" marR="0" lvl="0" indent="0" algn="l" defTabSz="1088105" rtl="0" eaLnBrk="1" fontAlgn="auto" latinLnBrk="0" hangingPunct="1">
              <a:lnSpc>
                <a:spcPts val="2500"/>
              </a:lnSpc>
              <a:spcBef>
                <a:spcPts val="1200"/>
              </a:spcBef>
              <a:spcAft>
                <a:spcPts val="1800"/>
              </a:spcAft>
              <a:buClrTx/>
              <a:buSzTx/>
              <a:buFontTx/>
              <a:buNone/>
              <a:tabLst/>
              <a:defRPr/>
            </a:pPr>
            <a:endParaRPr kumimoji="0" lang="en-US" sz="1900" b="0" i="0" u="none" strike="noStrike" kern="0" cap="none" spc="0" normalizeH="0" baseline="0" noProof="0" dirty="0">
              <a:ln>
                <a:noFill/>
              </a:ln>
              <a:gradFill>
                <a:gsLst>
                  <a:gs pos="0">
                    <a:srgbClr val="FFFFFF"/>
                  </a:gs>
                  <a:gs pos="100000">
                    <a:srgbClr val="FFFFFF"/>
                  </a:gs>
                </a:gsLst>
                <a:lin ang="162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370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13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that shows a conceptual diagram of a lamba architecture. On the left is a circle that states &quot;new data&quot;, with an arrow pointing north east to a box that states &quot;batch layer&quot;. In the batch layer box are two items. &quot;Pre-compute&quot; and &quot;master dataset&quot;. From the batch layer box is an arrow pointing East to another box named &quot;serving Layer&quot; that contains two items. both with the name  &quot;batch view&quot;. Two arrow then point to a speech bubble with the word query within it.&#10;&#10;Back to the circle with the word &quot;new data&quot; within it, is an arrow that point south east to a both that states &quot;speed layer&quot;. There are two items within this named &quot;real-time view&quot;, with arrows that point to the same speech bubble that states the word &quot;query2 within it.A">
            <a:extLst>
              <a:ext uri="{FF2B5EF4-FFF2-40B4-BE49-F238E27FC236}">
                <a16:creationId xmlns:a16="http://schemas.microsoft.com/office/drawing/2014/main" id="{44953E43-CDB3-4C91-865F-DCB189CB27B3}"/>
              </a:ext>
            </a:extLst>
          </p:cNvPr>
          <p:cNvPicPr>
            <a:picLocks noChangeAspect="1"/>
          </p:cNvPicPr>
          <p:nvPr/>
        </p:nvPicPr>
        <p:blipFill>
          <a:blip r:embed="rId3"/>
          <a:stretch>
            <a:fillRect/>
          </a:stretch>
        </p:blipFill>
        <p:spPr>
          <a:xfrm>
            <a:off x="4791065" y="1580877"/>
            <a:ext cx="7301924" cy="4260799"/>
          </a:xfrm>
          <a:prstGeom prst="rect">
            <a:avLst/>
          </a:prstGeom>
        </p:spPr>
      </p:pic>
      <p:sp>
        <p:nvSpPr>
          <p:cNvPr id="33" name="Rectangle 32"/>
          <p:cNvSpPr/>
          <p:nvPr/>
        </p:nvSpPr>
        <p:spPr bwMode="auto">
          <a:xfrm>
            <a:off x="228600" y="3853762"/>
            <a:ext cx="4343401" cy="212001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Segoe UI"/>
                <a:ea typeface="+mn-ea"/>
                <a:cs typeface="+mn-cs"/>
              </a:rPr>
              <a:t>Serving Layer</a:t>
            </a:r>
            <a:endParaRPr kumimoji="0" lang="en-US" sz="2000" b="1"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r>
              <a:rPr lang="en-US" sz="1700" kern="0" dirty="0">
                <a:solidFill>
                  <a:prstClr val="white"/>
                </a:solidFill>
                <a:latin typeface="Segoe UI"/>
                <a:cs typeface="Segoe UI Light" panose="020B0502040204020203" pitchFamily="34" charset="0"/>
              </a:rPr>
              <a:t>The serving layer is </a:t>
            </a:r>
            <a:r>
              <a:rPr lang="en-US" sz="1700" kern="0" dirty="0">
                <a:solidFill>
                  <a:srgbClr val="FF0000"/>
                </a:solidFill>
                <a:latin typeface="Segoe UI"/>
                <a:cs typeface="Segoe UI Light" panose="020B0502040204020203" pitchFamily="34" charset="0"/>
              </a:rPr>
              <a:t>optional in the real-time architecture </a:t>
            </a:r>
            <a:r>
              <a:rPr lang="en-US" sz="1700" kern="0" dirty="0">
                <a:solidFill>
                  <a:prstClr val="white"/>
                </a:solidFill>
                <a:latin typeface="Segoe UI"/>
                <a:cs typeface="Segoe UI Light" panose="020B0502040204020203" pitchFamily="34" charset="0"/>
              </a:rPr>
              <a:t>and acts as the storage output of either the Batch or Speed layer that is used by client applications to access the results of the data-sets.</a:t>
            </a:r>
          </a:p>
        </p:txBody>
      </p:sp>
      <p:sp>
        <p:nvSpPr>
          <p:cNvPr id="29" name="Rectangle 28"/>
          <p:cNvSpPr/>
          <p:nvPr/>
        </p:nvSpPr>
        <p:spPr bwMode="auto">
          <a:xfrm>
            <a:off x="246919" y="1394627"/>
            <a:ext cx="4343401" cy="212001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Segoe UI"/>
                <a:ea typeface="+mn-ea"/>
                <a:cs typeface="+mn-cs"/>
              </a:rPr>
              <a:t>Speed Layer</a:t>
            </a:r>
            <a:endParaRPr kumimoji="0" lang="en-US" sz="2000" b="1"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r>
              <a:rPr lang="en-US" sz="1700" kern="0" dirty="0">
                <a:solidFill>
                  <a:prstClr val="white"/>
                </a:solidFill>
                <a:latin typeface="Segoe UI"/>
                <a:cs typeface="Segoe UI Light" panose="020B0502040204020203" pitchFamily="34" charset="0"/>
              </a:rPr>
              <a:t>The Speed layer processes data streams in real or near real time. This works well when the aim is to </a:t>
            </a:r>
            <a:r>
              <a:rPr lang="en-US" sz="1700" kern="0" dirty="0">
                <a:solidFill>
                  <a:srgbClr val="FF0000"/>
                </a:solidFill>
                <a:latin typeface="Segoe UI"/>
                <a:cs typeface="Segoe UI Light" panose="020B0502040204020203" pitchFamily="34" charset="0"/>
              </a:rPr>
              <a:t>minimize the latency </a:t>
            </a:r>
            <a:r>
              <a:rPr lang="en-US" sz="1700" kern="0" dirty="0">
                <a:solidFill>
                  <a:prstClr val="white"/>
                </a:solidFill>
                <a:latin typeface="Segoe UI"/>
                <a:cs typeface="Segoe UI Light" panose="020B0502040204020203" pitchFamily="34" charset="0"/>
              </a:rPr>
              <a:t>of the data ingestion to analysis.</a:t>
            </a:r>
          </a:p>
          <a:p>
            <a:pPr marL="342900" indent="-342900">
              <a:buAutoNum type="arabicPeriod"/>
            </a:pPr>
            <a:r>
              <a:rPr lang="en-US" sz="1700" kern="0" dirty="0">
                <a:solidFill>
                  <a:prstClr val="white"/>
                </a:solidFill>
                <a:latin typeface="Segoe UI"/>
                <a:cs typeface="Segoe UI Light" panose="020B0502040204020203" pitchFamily="34" charset="0"/>
              </a:rPr>
              <a:t>New data ingested from sources</a:t>
            </a:r>
          </a:p>
          <a:p>
            <a:r>
              <a:rPr lang="en-US" sz="1700" kern="0" dirty="0">
                <a:solidFill>
                  <a:prstClr val="white"/>
                </a:solidFill>
                <a:latin typeface="Segoe UI"/>
                <a:cs typeface="Segoe UI Light" panose="020B0502040204020203" pitchFamily="34" charset="0"/>
              </a:rPr>
              <a:t>4.   Real time views of the data created.</a:t>
            </a: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2" name="Title 1"/>
          <p:cNvSpPr>
            <a:spLocks noGrp="1"/>
          </p:cNvSpPr>
          <p:nvPr>
            <p:ph type="title"/>
          </p:nvPr>
        </p:nvSpPr>
        <p:spPr>
          <a:xfrm>
            <a:off x="228600" y="228600"/>
            <a:ext cx="11696700" cy="914400"/>
          </a:xfrm>
        </p:spPr>
        <p:txBody>
          <a:bodyPr/>
          <a:lstStyle/>
          <a:p>
            <a:r>
              <a:rPr lang="en-GB" sz="4000" dirty="0"/>
              <a:t>Lambda architectures from a </a:t>
            </a:r>
            <a:r>
              <a:rPr lang="en-GB" sz="4000" u="sng" dirty="0"/>
              <a:t>real time </a:t>
            </a:r>
            <a:r>
              <a:rPr lang="en-GB" sz="4000" dirty="0"/>
              <a:t>mode perspective</a:t>
            </a:r>
            <a:br>
              <a:rPr lang="en-GB" sz="4000" dirty="0"/>
            </a:br>
            <a:endParaRPr lang="en-US" sz="4000" dirty="0"/>
          </a:p>
        </p:txBody>
      </p:sp>
    </p:spTree>
    <p:extLst>
      <p:ext uri="{BB962C8B-B14F-4D97-AF65-F5344CB8AC3E}">
        <p14:creationId xmlns:p14="http://schemas.microsoft.com/office/powerpoint/2010/main" val="143243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Data in Motion</a:t>
            </a:r>
          </a:p>
        </p:txBody>
      </p:sp>
      <p:sp>
        <p:nvSpPr>
          <p:cNvPr id="6" name="Text Placeholder 5"/>
          <p:cNvSpPr>
            <a:spLocks noGrp="1"/>
          </p:cNvSpPr>
          <p:nvPr>
            <p:ph type="body" sz="quarter" idx="10"/>
          </p:nvPr>
        </p:nvSpPr>
        <p:spPr>
          <a:xfrm>
            <a:off x="471466" y="1108733"/>
            <a:ext cx="11183914" cy="4641271"/>
          </a:xfrm>
        </p:spPr>
        <p:txBody>
          <a:bodyPr/>
          <a:lstStyle/>
          <a:p>
            <a:r>
              <a:rPr lang="en-US" b="1" dirty="0"/>
              <a:t>Real-time </a:t>
            </a:r>
            <a:r>
              <a:rPr lang="en-US" b="1" dirty="0">
                <a:solidFill>
                  <a:srgbClr val="0078D4"/>
                </a:solidFill>
              </a:rPr>
              <a:t>message ingestion</a:t>
            </a:r>
            <a:r>
              <a:rPr lang="en-US" dirty="0"/>
              <a:t>. </a:t>
            </a:r>
          </a:p>
          <a:p>
            <a:pPr lvl="1"/>
            <a:r>
              <a:rPr lang="en-US" sz="2400" dirty="0">
                <a:solidFill>
                  <a:srgbClr val="0078D4"/>
                </a:solidFill>
              </a:rPr>
              <a:t>Capture and store </a:t>
            </a:r>
            <a:r>
              <a:rPr lang="en-US" sz="2400" dirty="0"/>
              <a:t>real-time messages for stream processing. </a:t>
            </a:r>
          </a:p>
          <a:p>
            <a:pPr lvl="1"/>
            <a:r>
              <a:rPr lang="en-US" sz="2400" dirty="0"/>
              <a:t>This might be a simple data store, where incoming messages are dropped into a folder for processing. </a:t>
            </a:r>
          </a:p>
          <a:p>
            <a:pPr lvl="1"/>
            <a:r>
              <a:rPr lang="en-US" sz="2400" dirty="0"/>
              <a:t>Many solutions need a message ingestion store to act as a buffer for messages, and to support scale-out processing, reliable delivery, and other message queuing semantics.</a:t>
            </a:r>
          </a:p>
          <a:p>
            <a:r>
              <a:rPr lang="en-US" b="1" dirty="0">
                <a:solidFill>
                  <a:srgbClr val="0078D4"/>
                </a:solidFill>
              </a:rPr>
              <a:t>Stream processing</a:t>
            </a:r>
            <a:r>
              <a:rPr lang="en-US" dirty="0"/>
              <a:t>. </a:t>
            </a:r>
          </a:p>
          <a:p>
            <a:pPr lvl="1"/>
            <a:r>
              <a:rPr lang="en-US" sz="2400" dirty="0"/>
              <a:t>Solution must process messages by </a:t>
            </a:r>
            <a:r>
              <a:rPr lang="en-US" sz="2400" dirty="0">
                <a:solidFill>
                  <a:srgbClr val="0078D4"/>
                </a:solidFill>
              </a:rPr>
              <a:t>filtering, aggregating</a:t>
            </a:r>
            <a:r>
              <a:rPr lang="en-US" sz="2400" dirty="0"/>
              <a:t>, and preparing the data for </a:t>
            </a:r>
            <a:r>
              <a:rPr lang="en-US" sz="2400" dirty="0">
                <a:solidFill>
                  <a:srgbClr val="0078D4"/>
                </a:solidFill>
              </a:rPr>
              <a:t>analysis</a:t>
            </a:r>
            <a:r>
              <a:rPr lang="en-US" sz="2400" dirty="0"/>
              <a:t>. </a:t>
            </a:r>
          </a:p>
          <a:p>
            <a:pPr lvl="1"/>
            <a:r>
              <a:rPr lang="en-US" sz="2400" dirty="0"/>
              <a:t>The processed stream data is then written to an output sink. </a:t>
            </a:r>
          </a:p>
        </p:txBody>
      </p:sp>
    </p:spTree>
    <p:extLst>
      <p:ext uri="{BB962C8B-B14F-4D97-AF65-F5344CB8AC3E}">
        <p14:creationId xmlns:p14="http://schemas.microsoft.com/office/powerpoint/2010/main" val="25962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Azure Technologies for Lambda Architecture</a:t>
            </a:r>
          </a:p>
        </p:txBody>
      </p:sp>
      <p:sp>
        <p:nvSpPr>
          <p:cNvPr id="6" name="Text Placeholder 5"/>
          <p:cNvSpPr>
            <a:spLocks noGrp="1"/>
          </p:cNvSpPr>
          <p:nvPr>
            <p:ph type="body" sz="quarter" idx="10"/>
          </p:nvPr>
        </p:nvSpPr>
        <p:spPr>
          <a:xfrm>
            <a:off x="471466" y="1108733"/>
            <a:ext cx="11183914" cy="4628960"/>
          </a:xfrm>
        </p:spPr>
        <p:txBody>
          <a:bodyPr/>
          <a:lstStyle/>
          <a:p>
            <a:r>
              <a:rPr lang="en-GB" sz="3200" dirty="0"/>
              <a:t>Real-time message ingestion</a:t>
            </a:r>
          </a:p>
          <a:p>
            <a:pPr lvl="1"/>
            <a:r>
              <a:rPr lang="en-GB" sz="2400" dirty="0">
                <a:solidFill>
                  <a:srgbClr val="0078D4"/>
                </a:solidFill>
              </a:rPr>
              <a:t>Event Hubs </a:t>
            </a:r>
            <a:r>
              <a:rPr lang="en-GB" sz="2400" dirty="0"/>
              <a:t>/ IoT Hubs</a:t>
            </a:r>
          </a:p>
          <a:p>
            <a:pPr lvl="1"/>
            <a:r>
              <a:rPr lang="en-GB" sz="2400" dirty="0"/>
              <a:t>Azure Kafka</a:t>
            </a:r>
            <a:r>
              <a:rPr lang="es-AR" sz="2400" dirty="0"/>
              <a:t> (Kafka as a </a:t>
            </a:r>
            <a:r>
              <a:rPr lang="es-AR" sz="2400" dirty="0" err="1"/>
              <a:t>managed</a:t>
            </a:r>
            <a:r>
              <a:rPr lang="es-AR" sz="2400" dirty="0"/>
              <a:t> </a:t>
            </a:r>
            <a:r>
              <a:rPr lang="es-AR" sz="2400" dirty="0" err="1"/>
              <a:t>service</a:t>
            </a:r>
            <a:r>
              <a:rPr lang="es-AR" sz="2400" dirty="0"/>
              <a:t>)</a:t>
            </a:r>
            <a:endParaRPr lang="en-GB" sz="2400" dirty="0"/>
          </a:p>
          <a:p>
            <a:pPr lvl="1"/>
            <a:r>
              <a:rPr lang="es-AR" sz="2400" dirty="0" err="1"/>
              <a:t>Confluent</a:t>
            </a:r>
            <a:r>
              <a:rPr lang="es-AR" sz="2400" dirty="0"/>
              <a:t> Cloud (Kafka as a </a:t>
            </a:r>
            <a:r>
              <a:rPr lang="es-AR" sz="2400" dirty="0" err="1"/>
              <a:t>managed</a:t>
            </a:r>
            <a:r>
              <a:rPr lang="es-AR" sz="2400" dirty="0"/>
              <a:t> </a:t>
            </a:r>
            <a:r>
              <a:rPr lang="es-AR" sz="2400" dirty="0" err="1"/>
              <a:t>service</a:t>
            </a:r>
            <a:r>
              <a:rPr lang="es-AR" sz="2400" dirty="0"/>
              <a:t>)</a:t>
            </a:r>
            <a:endParaRPr lang="en-GB" sz="2400" dirty="0"/>
          </a:p>
          <a:p>
            <a:r>
              <a:rPr lang="en-GB" sz="3200" dirty="0"/>
              <a:t>Stream processing. </a:t>
            </a:r>
            <a:endParaRPr lang="en-GB" sz="2400" dirty="0"/>
          </a:p>
          <a:p>
            <a:pPr lvl="1"/>
            <a:r>
              <a:rPr lang="en-GB" sz="2400" dirty="0">
                <a:solidFill>
                  <a:srgbClr val="0078D4"/>
                </a:solidFill>
              </a:rPr>
              <a:t>Azure Stream Analytics </a:t>
            </a:r>
            <a:r>
              <a:rPr lang="en-GB" dirty="0"/>
              <a:t>(</a:t>
            </a:r>
            <a:r>
              <a:rPr lang="en-US" dirty="0"/>
              <a:t>perpetually running SQL queries on unbounded streams)</a:t>
            </a:r>
            <a:endParaRPr lang="en-GB" sz="2400" dirty="0"/>
          </a:p>
          <a:p>
            <a:pPr lvl="1"/>
            <a:r>
              <a:rPr lang="en-GB" sz="2400" dirty="0"/>
              <a:t>Azure Databricks</a:t>
            </a:r>
          </a:p>
          <a:p>
            <a:pPr lvl="1"/>
            <a:r>
              <a:rPr lang="en-GB" sz="2400" dirty="0"/>
              <a:t>Spark HDInsight (Hortonworks)</a:t>
            </a:r>
          </a:p>
          <a:p>
            <a:pPr lvl="1"/>
            <a:r>
              <a:rPr lang="en-GB" sz="2400" dirty="0"/>
              <a:t>Storm on HDInsight</a:t>
            </a:r>
          </a:p>
          <a:p>
            <a:pPr lvl="1"/>
            <a:endParaRPr lang="en-GB" sz="2400" dirty="0"/>
          </a:p>
        </p:txBody>
      </p:sp>
    </p:spTree>
    <p:extLst>
      <p:ext uri="{BB962C8B-B14F-4D97-AF65-F5344CB8AC3E}">
        <p14:creationId xmlns:p14="http://schemas.microsoft.com/office/powerpoint/2010/main" val="426075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Non-Azure Popular Streaming Technologies</a:t>
            </a:r>
          </a:p>
        </p:txBody>
      </p:sp>
      <p:sp>
        <p:nvSpPr>
          <p:cNvPr id="6" name="Text Placeholder 5"/>
          <p:cNvSpPr>
            <a:spLocks noGrp="1"/>
          </p:cNvSpPr>
          <p:nvPr>
            <p:ph type="body" sz="quarter" idx="10"/>
          </p:nvPr>
        </p:nvSpPr>
        <p:spPr>
          <a:xfrm>
            <a:off x="471466" y="1108733"/>
            <a:ext cx="11183914" cy="4776692"/>
          </a:xfrm>
        </p:spPr>
        <p:txBody>
          <a:bodyPr/>
          <a:lstStyle/>
          <a:p>
            <a:r>
              <a:rPr lang="es-AR" sz="3200" dirty="0"/>
              <a:t>Open </a:t>
            </a:r>
            <a:r>
              <a:rPr lang="es-AR" sz="3200" dirty="0" err="1"/>
              <a:t>Source</a:t>
            </a:r>
            <a:endParaRPr lang="es-AR" sz="3200" dirty="0"/>
          </a:p>
          <a:p>
            <a:pPr lvl="1"/>
            <a:r>
              <a:rPr lang="es-AR" sz="2400" dirty="0"/>
              <a:t>Apache Kafka</a:t>
            </a:r>
          </a:p>
          <a:p>
            <a:pPr lvl="1"/>
            <a:r>
              <a:rPr lang="es-AR" sz="2400" dirty="0"/>
              <a:t>Apache </a:t>
            </a:r>
            <a:r>
              <a:rPr lang="es-AR" sz="2400" dirty="0" err="1"/>
              <a:t>Flink</a:t>
            </a:r>
            <a:r>
              <a:rPr lang="es-AR" sz="2400" dirty="0"/>
              <a:t> (</a:t>
            </a:r>
            <a:r>
              <a:rPr lang="es-AR" sz="2400" dirty="0" err="1"/>
              <a:t>trendy</a:t>
            </a:r>
            <a:r>
              <a:rPr lang="es-AR" sz="2400" dirty="0"/>
              <a:t>)</a:t>
            </a:r>
          </a:p>
          <a:p>
            <a:pPr lvl="1"/>
            <a:r>
              <a:rPr lang="es-AR" sz="2400" dirty="0"/>
              <a:t>Apache Beam</a:t>
            </a:r>
          </a:p>
          <a:p>
            <a:r>
              <a:rPr lang="es-AR" sz="3200" dirty="0"/>
              <a:t>AWS </a:t>
            </a:r>
            <a:r>
              <a:rPr lang="es-AR" sz="3200" dirty="0" err="1"/>
              <a:t>Kinesis</a:t>
            </a:r>
            <a:endParaRPr lang="es-AR" sz="3200" dirty="0"/>
          </a:p>
          <a:p>
            <a:r>
              <a:rPr lang="es-AR" sz="3200" dirty="0"/>
              <a:t>AWS MKS (Kafka as a </a:t>
            </a:r>
            <a:r>
              <a:rPr lang="es-AR" sz="3200" dirty="0" err="1"/>
              <a:t>service</a:t>
            </a:r>
            <a:r>
              <a:rPr lang="es-AR" sz="3200" dirty="0"/>
              <a:t>)</a:t>
            </a:r>
          </a:p>
          <a:p>
            <a:r>
              <a:rPr lang="es-AR" sz="3200" dirty="0" err="1"/>
              <a:t>Confluent</a:t>
            </a:r>
            <a:r>
              <a:rPr lang="es-AR" sz="3200" dirty="0"/>
              <a:t> Cloud </a:t>
            </a:r>
            <a:r>
              <a:rPr lang="es-AR" sz="3200" dirty="0" err="1"/>
              <a:t>on</a:t>
            </a:r>
            <a:r>
              <a:rPr lang="es-AR" sz="3200" dirty="0"/>
              <a:t> AWS and GCP</a:t>
            </a:r>
          </a:p>
          <a:p>
            <a:r>
              <a:rPr lang="en-US" sz="3200" dirty="0"/>
              <a:t>Google Cloud Pub/Sub</a:t>
            </a:r>
          </a:p>
          <a:p>
            <a:r>
              <a:rPr lang="en-US" sz="3200" dirty="0"/>
              <a:t>Google Cloud Dataflow</a:t>
            </a:r>
            <a:endParaRPr lang="es-AR" sz="3200" dirty="0"/>
          </a:p>
        </p:txBody>
      </p:sp>
    </p:spTree>
    <p:extLst>
      <p:ext uri="{BB962C8B-B14F-4D97-AF65-F5344CB8AC3E}">
        <p14:creationId xmlns:p14="http://schemas.microsoft.com/office/powerpoint/2010/main" val="119407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s-AR" b="1" dirty="0"/>
              <a:t>Stream Analytics </a:t>
            </a:r>
            <a:r>
              <a:rPr lang="es-AR" b="1" dirty="0" err="1"/>
              <a:t>Windowing</a:t>
            </a:r>
            <a:endParaRPr lang="es-AR" b="1" dirty="0"/>
          </a:p>
        </p:txBody>
      </p:sp>
      <p:sp>
        <p:nvSpPr>
          <p:cNvPr id="6" name="Text Placeholder 5"/>
          <p:cNvSpPr>
            <a:spLocks noGrp="1"/>
          </p:cNvSpPr>
          <p:nvPr>
            <p:ph type="body" sz="quarter" idx="10"/>
          </p:nvPr>
        </p:nvSpPr>
        <p:spPr>
          <a:xfrm>
            <a:off x="471466" y="1108734"/>
            <a:ext cx="11018520" cy="1563445"/>
          </a:xfrm>
        </p:spPr>
        <p:txBody>
          <a:bodyPr>
            <a:normAutofit fontScale="47500" lnSpcReduction="20000"/>
          </a:bodyPr>
          <a:lstStyle/>
          <a:p>
            <a:r>
              <a:rPr lang="en-US" sz="2900" dirty="0"/>
              <a:t>All the </a:t>
            </a:r>
            <a:r>
              <a:rPr lang="en-US" sz="2900" u="sng" dirty="0">
                <a:solidFill>
                  <a:srgbClr val="0078D4"/>
                </a:solidFill>
                <a:hlinkClick r:id="rId3">
                  <a:extLst>
                    <a:ext uri="{A12FA001-AC4F-418D-AE19-62706E023703}">
                      <ahyp:hlinkClr xmlns:ahyp="http://schemas.microsoft.com/office/drawing/2018/hyperlinkcolor" val="tx"/>
                    </a:ext>
                  </a:extLst>
                </a:hlinkClick>
              </a:rPr>
              <a:t>windowing</a:t>
            </a:r>
            <a:r>
              <a:rPr lang="en-US" sz="2900" dirty="0">
                <a:solidFill>
                  <a:srgbClr val="0078D4"/>
                </a:solidFill>
              </a:rPr>
              <a:t> </a:t>
            </a:r>
            <a:r>
              <a:rPr lang="en-US" sz="2900" dirty="0"/>
              <a:t>operations output results at the </a:t>
            </a:r>
            <a:r>
              <a:rPr lang="en-US" sz="2900" b="1" dirty="0"/>
              <a:t>end</a:t>
            </a:r>
            <a:r>
              <a:rPr lang="en-US" sz="2900" dirty="0"/>
              <a:t> of the window. </a:t>
            </a:r>
          </a:p>
          <a:p>
            <a:r>
              <a:rPr lang="en-US" sz="2900" dirty="0"/>
              <a:t>The output of the window will be single event based on the aggregate function used. </a:t>
            </a:r>
          </a:p>
          <a:p>
            <a:r>
              <a:rPr lang="en-US" sz="2900" dirty="0"/>
              <a:t>The output event will have the time stamp of the end of the window and all window functions are defined with a fixed length.</a:t>
            </a:r>
            <a:br>
              <a:rPr lang="en-GB" dirty="0"/>
            </a:br>
            <a:endParaRPr lang="en-GB" dirty="0"/>
          </a:p>
        </p:txBody>
      </p:sp>
      <p:pic>
        <p:nvPicPr>
          <p:cNvPr id="2" name="Picture 1">
            <a:extLst>
              <a:ext uri="{FF2B5EF4-FFF2-40B4-BE49-F238E27FC236}">
                <a16:creationId xmlns:a16="http://schemas.microsoft.com/office/drawing/2014/main" id="{F3D6D522-6B74-4299-9B27-A7D1A2D07798}"/>
              </a:ext>
            </a:extLst>
          </p:cNvPr>
          <p:cNvPicPr>
            <a:picLocks noChangeAspect="1"/>
          </p:cNvPicPr>
          <p:nvPr/>
        </p:nvPicPr>
        <p:blipFill>
          <a:blip r:embed="rId4"/>
          <a:stretch>
            <a:fillRect/>
          </a:stretch>
        </p:blipFill>
        <p:spPr>
          <a:xfrm>
            <a:off x="2107025" y="2738319"/>
            <a:ext cx="7977949" cy="3445204"/>
          </a:xfrm>
          <a:prstGeom prst="rect">
            <a:avLst/>
          </a:prstGeom>
        </p:spPr>
      </p:pic>
    </p:spTree>
    <p:extLst>
      <p:ext uri="{BB962C8B-B14F-4D97-AF65-F5344CB8AC3E}">
        <p14:creationId xmlns:p14="http://schemas.microsoft.com/office/powerpoint/2010/main" val="197624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s-AR" b="1" dirty="0"/>
              <a:t>Tumbling window</a:t>
            </a:r>
          </a:p>
        </p:txBody>
      </p:sp>
      <p:pic>
        <p:nvPicPr>
          <p:cNvPr id="2" name="Picture 1">
            <a:extLst>
              <a:ext uri="{FF2B5EF4-FFF2-40B4-BE49-F238E27FC236}">
                <a16:creationId xmlns:a16="http://schemas.microsoft.com/office/drawing/2014/main" id="{656190F4-ADB6-42C5-9DC3-BF620BF460EF}"/>
              </a:ext>
            </a:extLst>
          </p:cNvPr>
          <p:cNvPicPr>
            <a:picLocks noChangeAspect="1"/>
          </p:cNvPicPr>
          <p:nvPr/>
        </p:nvPicPr>
        <p:blipFill>
          <a:blip r:embed="rId3"/>
          <a:stretch>
            <a:fillRect/>
          </a:stretch>
        </p:blipFill>
        <p:spPr>
          <a:xfrm>
            <a:off x="2107025" y="1464869"/>
            <a:ext cx="7977949" cy="4937596"/>
          </a:xfrm>
          <a:prstGeom prst="rect">
            <a:avLst/>
          </a:prstGeom>
        </p:spPr>
      </p:pic>
    </p:spTree>
    <p:extLst>
      <p:ext uri="{BB962C8B-B14F-4D97-AF65-F5344CB8AC3E}">
        <p14:creationId xmlns:p14="http://schemas.microsoft.com/office/powerpoint/2010/main" val="308870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s-AR" b="1" dirty="0"/>
              <a:t>Hopping window</a:t>
            </a:r>
          </a:p>
        </p:txBody>
      </p:sp>
      <p:pic>
        <p:nvPicPr>
          <p:cNvPr id="4" name="Picture 3">
            <a:extLst>
              <a:ext uri="{FF2B5EF4-FFF2-40B4-BE49-F238E27FC236}">
                <a16:creationId xmlns:a16="http://schemas.microsoft.com/office/drawing/2014/main" id="{E44D1FB4-CB45-430E-84D6-89B8BBED5580}"/>
              </a:ext>
            </a:extLst>
          </p:cNvPr>
          <p:cNvPicPr>
            <a:picLocks noChangeAspect="1"/>
          </p:cNvPicPr>
          <p:nvPr/>
        </p:nvPicPr>
        <p:blipFill>
          <a:blip r:embed="rId3"/>
          <a:stretch>
            <a:fillRect/>
          </a:stretch>
        </p:blipFill>
        <p:spPr>
          <a:xfrm>
            <a:off x="1409761" y="1456736"/>
            <a:ext cx="9372477" cy="4501302"/>
          </a:xfrm>
          <a:prstGeom prst="rect">
            <a:avLst/>
          </a:prstGeom>
        </p:spPr>
      </p:pic>
    </p:spTree>
    <p:extLst>
      <p:ext uri="{BB962C8B-B14F-4D97-AF65-F5344CB8AC3E}">
        <p14:creationId xmlns:p14="http://schemas.microsoft.com/office/powerpoint/2010/main" val="408191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A3FBD5A9-6ED4-4247-B514-45D69F798535}"/>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16-9_Illustration_2018_Cloud_011</Template>
  <TotalTime>0</TotalTime>
  <Words>2900</Words>
  <Application>Microsoft Office PowerPoint</Application>
  <PresentationFormat>Widescreen</PresentationFormat>
  <Paragraphs>270</Paragraphs>
  <Slides>28</Slides>
  <Notes>26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28</vt:i4>
      </vt:variant>
    </vt:vector>
  </HeadingPairs>
  <TitlesOfParts>
    <vt:vector size="39" baseType="lpstr">
      <vt:lpstr>Arial</vt:lpstr>
      <vt:lpstr>Calibri</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DP-201T03:  Azure Real-Time Processing Reference Architectures</vt:lpstr>
      <vt:lpstr>Lesson Objectives</vt:lpstr>
      <vt:lpstr>Lambda architectures from a real time mode perspective </vt:lpstr>
      <vt:lpstr>Data in Motion</vt:lpstr>
      <vt:lpstr>Azure Technologies for Lambda Architecture</vt:lpstr>
      <vt:lpstr>Non-Azure Popular Streaming Technologies</vt:lpstr>
      <vt:lpstr>Stream Analytics Windowing</vt:lpstr>
      <vt:lpstr>Tumbling window</vt:lpstr>
      <vt:lpstr>Hopping window</vt:lpstr>
      <vt:lpstr>Sliding window</vt:lpstr>
      <vt:lpstr>Session window</vt:lpstr>
      <vt:lpstr>Architect a stream processing pipeline with Azure Stream Analytics</vt:lpstr>
      <vt:lpstr>Design a stream processing pipeline with Azure Databricks</vt:lpstr>
      <vt:lpstr>Create an Azure IoT reference architecture</vt:lpstr>
      <vt:lpstr>Kappa architecture</vt:lpstr>
      <vt:lpstr>Lab: Azure Real-Time Processing Reference Architectures</vt:lpstr>
      <vt:lpstr>Lab overview</vt:lpstr>
      <vt:lpstr>Lab scenario</vt:lpstr>
      <vt:lpstr>Lab review</vt:lpstr>
      <vt:lpstr>Lab review</vt:lpstr>
      <vt:lpstr>Lab review</vt:lpstr>
      <vt:lpstr>Lab review</vt:lpstr>
      <vt:lpstr>Lab review</vt:lpstr>
      <vt:lpstr>Lab review</vt:lpstr>
      <vt:lpstr>Lab review</vt:lpstr>
      <vt:lpstr>Lab review</vt:lpstr>
      <vt:lpstr>Next steps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2018-12-16T17:58:48Z</dcterms:created>
  <dcterms:modified xsi:type="dcterms:W3CDTF">2020-12-14T11:57:51Z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2018-12-16T17:59:52.0180957Z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